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69" r:id="rId3"/>
    <p:sldId id="270" r:id="rId4"/>
    <p:sldId id="271" r:id="rId5"/>
    <p:sldId id="273" r:id="rId6"/>
    <p:sldId id="272" r:id="rId7"/>
    <p:sldId id="258" r:id="rId8"/>
    <p:sldId id="262" r:id="rId9"/>
    <p:sldId id="287" r:id="rId10"/>
    <p:sldId id="266" r:id="rId11"/>
    <p:sldId id="268" r:id="rId12"/>
    <p:sldId id="267" r:id="rId13"/>
    <p:sldId id="274" r:id="rId14"/>
    <p:sldId id="285" r:id="rId15"/>
    <p:sldId id="292" r:id="rId16"/>
    <p:sldId id="291" r:id="rId17"/>
    <p:sldId id="288" r:id="rId18"/>
    <p:sldId id="289" r:id="rId19"/>
    <p:sldId id="290" r:id="rId20"/>
    <p:sldId id="260" r:id="rId21"/>
    <p:sldId id="259" r:id="rId22"/>
    <p:sldId id="26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1" d="100"/>
          <a:sy n="81" d="100"/>
        </p:scale>
        <p:origin x="754"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2CEA166-D13A-4A33-9613-1A52D2674493}" type="datetimeFigureOut">
              <a:rPr lang="en-US" smtClean="0"/>
              <a:pPr/>
              <a:t>3/27/2023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C2ED869D-3232-4345-8C0C-3BB77B614CF6}" type="slidenum">
              <a:rPr lang="en-US" smtClean="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0375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CEA166-D13A-4A33-9613-1A52D2674493}" type="datetimeFigureOut">
              <a:rPr lang="en-US" smtClean="0"/>
              <a:pPr/>
              <a:t>3/27/2023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ED869D-3232-4345-8C0C-3BB77B614CF6}" type="slidenum">
              <a:rPr lang="en-US" smtClean="0"/>
              <a:pPr/>
              <a:t>‹#›</a:t>
            </a:fld>
            <a:endParaRPr lang="en-US"/>
          </a:p>
        </p:txBody>
      </p:sp>
    </p:spTree>
    <p:extLst>
      <p:ext uri="{BB962C8B-B14F-4D97-AF65-F5344CB8AC3E}">
        <p14:creationId xmlns:p14="http://schemas.microsoft.com/office/powerpoint/2010/main" val="1649659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CEA166-D13A-4A33-9613-1A52D2674493}" type="datetimeFigureOut">
              <a:rPr lang="en-US" smtClean="0"/>
              <a:pPr/>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ED869D-3232-4345-8C0C-3BB77B614CF6}" type="slidenum">
              <a:rPr lang="en-US" smtClean="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8691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CEA166-D13A-4A33-9613-1A52D2674493}" type="datetimeFigureOut">
              <a:rPr lang="en-US" smtClean="0"/>
              <a:pPr/>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ED869D-3232-4345-8C0C-3BB77B614CF6}" type="slidenum">
              <a:rPr lang="en-US" smtClean="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6773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CEA166-D13A-4A33-9613-1A52D2674493}" type="datetimeFigureOut">
              <a:rPr lang="en-US" smtClean="0"/>
              <a:pPr/>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ED869D-3232-4345-8C0C-3BB77B614CF6}" type="slidenum">
              <a:rPr lang="en-US" smtClean="0"/>
              <a:pPr/>
              <a:t>‹#›</a:t>
            </a:fld>
            <a:endParaRPr lang="en-US"/>
          </a:p>
        </p:txBody>
      </p:sp>
    </p:spTree>
    <p:extLst>
      <p:ext uri="{BB962C8B-B14F-4D97-AF65-F5344CB8AC3E}">
        <p14:creationId xmlns:p14="http://schemas.microsoft.com/office/powerpoint/2010/main" val="3602202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CEA166-D13A-4A33-9613-1A52D2674493}" type="datetimeFigureOut">
              <a:rPr lang="en-US" smtClean="0"/>
              <a:pPr/>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ED869D-3232-4345-8C0C-3BB77B614CF6}" type="slidenum">
              <a:rPr lang="en-US" smtClean="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5916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CEA166-D13A-4A33-9613-1A52D2674493}" type="datetimeFigureOut">
              <a:rPr lang="en-US" smtClean="0"/>
              <a:pPr/>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ED869D-3232-4345-8C0C-3BB77B614CF6}" type="slidenum">
              <a:rPr lang="en-US" smtClean="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0771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CEA166-D13A-4A33-9613-1A52D2674493}" type="datetimeFigureOut">
              <a:rPr lang="en-US" smtClean="0"/>
              <a:pPr/>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ED869D-3232-4345-8C0C-3BB77B614CF6}"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52267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CEA166-D13A-4A33-9613-1A52D2674493}" type="datetimeFigureOut">
              <a:rPr lang="en-US" smtClean="0"/>
              <a:pPr/>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ED869D-3232-4345-8C0C-3BB77B614CF6}" type="slidenum">
              <a:rPr lang="en-US" smtClean="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2358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CEA166-D13A-4A33-9613-1A52D2674493}" type="datetimeFigureOut">
              <a:rPr lang="en-US" smtClean="0"/>
              <a:pPr/>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ED869D-3232-4345-8C0C-3BB77B614CF6}" type="slidenum">
              <a:rPr lang="en-US" smtClean="0"/>
              <a:pPr/>
              <a:t>‹#›</a:t>
            </a:fld>
            <a:endParaRPr lang="en-US"/>
          </a:p>
        </p:txBody>
      </p:sp>
    </p:spTree>
    <p:extLst>
      <p:ext uri="{BB962C8B-B14F-4D97-AF65-F5344CB8AC3E}">
        <p14:creationId xmlns:p14="http://schemas.microsoft.com/office/powerpoint/2010/main" val="689952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CEA166-D13A-4A33-9613-1A52D2674493}" type="datetimeFigureOut">
              <a:rPr lang="en-US" smtClean="0"/>
              <a:pPr/>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ED869D-3232-4345-8C0C-3BB77B614CF6}" type="slidenum">
              <a:rPr lang="en-US" smtClean="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1492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CEA166-D13A-4A33-9613-1A52D2674493}" type="datetimeFigureOut">
              <a:rPr lang="en-US" smtClean="0"/>
              <a:pPr/>
              <a:t>3/27/2023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ED869D-3232-4345-8C0C-3BB77B614CF6}" type="slidenum">
              <a:rPr lang="en-US" smtClean="0"/>
              <a:pPr/>
              <a:t>‹#›</a:t>
            </a:fld>
            <a:endParaRPr lang="en-US"/>
          </a:p>
        </p:txBody>
      </p:sp>
    </p:spTree>
    <p:extLst>
      <p:ext uri="{BB962C8B-B14F-4D97-AF65-F5344CB8AC3E}">
        <p14:creationId xmlns:p14="http://schemas.microsoft.com/office/powerpoint/2010/main" val="2621154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CEA166-D13A-4A33-9613-1A52D2674493}" type="datetimeFigureOut">
              <a:rPr lang="en-US" smtClean="0"/>
              <a:pPr/>
              <a:t>3/27/2023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ED869D-3232-4345-8C0C-3BB77B614CF6}" type="slidenum">
              <a:rPr lang="en-US" smtClean="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1570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CEA166-D13A-4A33-9613-1A52D2674493}" type="datetimeFigureOut">
              <a:rPr lang="en-US" smtClean="0"/>
              <a:pPr/>
              <a:t>3/27/2023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ED869D-3232-4345-8C0C-3BB77B614CF6}"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071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CEA166-D13A-4A33-9613-1A52D2674493}" type="datetimeFigureOut">
              <a:rPr lang="en-US" smtClean="0"/>
              <a:pPr/>
              <a:t>3/27/2023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ED869D-3232-4345-8C0C-3BB77B614CF6}" type="slidenum">
              <a:rPr lang="en-US" smtClean="0"/>
              <a:pPr/>
              <a:t>‹#›</a:t>
            </a:fld>
            <a:endParaRPr lang="en-US"/>
          </a:p>
        </p:txBody>
      </p:sp>
    </p:spTree>
    <p:extLst>
      <p:ext uri="{BB962C8B-B14F-4D97-AF65-F5344CB8AC3E}">
        <p14:creationId xmlns:p14="http://schemas.microsoft.com/office/powerpoint/2010/main" val="558848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CEA166-D13A-4A33-9613-1A52D2674493}" type="datetimeFigureOut">
              <a:rPr lang="en-US" smtClean="0"/>
              <a:pPr/>
              <a:t>3/27/2023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ED869D-3232-4345-8C0C-3BB77B614CF6}" type="slidenum">
              <a:rPr lang="en-US" smtClean="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447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CEA166-D13A-4A33-9613-1A52D2674493}" type="datetimeFigureOut">
              <a:rPr lang="en-US" smtClean="0"/>
              <a:pPr/>
              <a:t>3/27/2023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ED869D-3232-4345-8C0C-3BB77B614CF6}" type="slidenum">
              <a:rPr lang="en-US" smtClean="0"/>
              <a:pPr/>
              <a:t>‹#›</a:t>
            </a:fld>
            <a:endParaRPr lang="en-US"/>
          </a:p>
        </p:txBody>
      </p:sp>
    </p:spTree>
    <p:extLst>
      <p:ext uri="{BB962C8B-B14F-4D97-AF65-F5344CB8AC3E}">
        <p14:creationId xmlns:p14="http://schemas.microsoft.com/office/powerpoint/2010/main" val="3121213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2CEA166-D13A-4A33-9613-1A52D2674493}" type="datetimeFigureOut">
              <a:rPr lang="en-US" smtClean="0"/>
              <a:pPr/>
              <a:t>3/27/2023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2ED869D-3232-4345-8C0C-3BB77B614CF6}" type="slidenum">
              <a:rPr lang="en-US" smtClean="0"/>
              <a:pPr/>
              <a:t>‹#›</a:t>
            </a:fld>
            <a:endParaRPr lang="en-US"/>
          </a:p>
        </p:txBody>
      </p:sp>
    </p:spTree>
    <p:extLst>
      <p:ext uri="{BB962C8B-B14F-4D97-AF65-F5344CB8AC3E}">
        <p14:creationId xmlns:p14="http://schemas.microsoft.com/office/powerpoint/2010/main" val="395383654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g"/><Relationship Id="rId1" Type="http://schemas.openxmlformats.org/officeDocument/2006/relationships/slideLayout" Target="../slideLayouts/slideLayout6.xml"/><Relationship Id="rId6" Type="http://schemas.openxmlformats.org/officeDocument/2006/relationships/image" Target="../media/image12.jpeg"/><Relationship Id="rId11" Type="http://schemas.openxmlformats.org/officeDocument/2006/relationships/image" Target="../media/image17.jpg"/><Relationship Id="rId5" Type="http://schemas.openxmlformats.org/officeDocument/2006/relationships/image" Target="../media/image11.jp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7AB97-9B79-421F-9DCB-16827B47CDD6}"/>
              </a:ext>
            </a:extLst>
          </p:cNvPr>
          <p:cNvSpPr>
            <a:spLocks noGrp="1"/>
          </p:cNvSpPr>
          <p:nvPr>
            <p:ph type="ctrTitle"/>
          </p:nvPr>
        </p:nvSpPr>
        <p:spPr>
          <a:xfrm>
            <a:off x="2818614" y="1291472"/>
            <a:ext cx="7022970" cy="3007150"/>
          </a:xfrm>
        </p:spPr>
        <p:txBody>
          <a:bodyPr>
            <a:normAutofit fontScale="90000"/>
          </a:bodyPr>
          <a:lstStyle/>
          <a:p>
            <a:r>
              <a:rPr lang="en-US" sz="3600" b="1" dirty="0">
                <a:solidFill>
                  <a:srgbClr val="002060"/>
                </a:solidFill>
                <a:latin typeface="+mn-lt"/>
              </a:rPr>
              <a:t>BRAIN TUMOR SEGMENTATION USING CONVOLUTIONAL NEURAL NETWORKS IN MRI IMAGES</a:t>
            </a:r>
            <a:br>
              <a:rPr lang="en-US" dirty="0"/>
            </a:br>
            <a:endParaRPr lang="en-US" dirty="0"/>
          </a:p>
        </p:txBody>
      </p:sp>
      <p:sp>
        <p:nvSpPr>
          <p:cNvPr id="3" name="TextBox 2">
            <a:extLst>
              <a:ext uri="{FF2B5EF4-FFF2-40B4-BE49-F238E27FC236}">
                <a16:creationId xmlns:a16="http://schemas.microsoft.com/office/drawing/2014/main" id="{BE95ABD8-C103-C186-D90F-A14BC1472B70}"/>
              </a:ext>
            </a:extLst>
          </p:cNvPr>
          <p:cNvSpPr txBox="1"/>
          <p:nvPr/>
        </p:nvSpPr>
        <p:spPr>
          <a:xfrm>
            <a:off x="6193409" y="3695309"/>
            <a:ext cx="3553906" cy="1569660"/>
          </a:xfrm>
          <a:prstGeom prst="rect">
            <a:avLst/>
          </a:prstGeom>
          <a:noFill/>
        </p:spPr>
        <p:txBody>
          <a:bodyPr wrap="square" rtlCol="0">
            <a:spAutoFit/>
          </a:bodyPr>
          <a:lstStyle/>
          <a:p>
            <a:r>
              <a:rPr lang="en-US" sz="1600" dirty="0">
                <a:solidFill>
                  <a:srgbClr val="002060"/>
                </a:solidFill>
              </a:rPr>
              <a:t>By:</a:t>
            </a:r>
          </a:p>
          <a:p>
            <a:r>
              <a:rPr lang="en-US" sz="1600" dirty="0">
                <a:solidFill>
                  <a:srgbClr val="002060"/>
                </a:solidFill>
              </a:rPr>
              <a:t>     RUTH BALAJI (39130382)</a:t>
            </a:r>
          </a:p>
          <a:p>
            <a:r>
              <a:rPr lang="en-US" sz="1600" dirty="0">
                <a:solidFill>
                  <a:srgbClr val="002060"/>
                </a:solidFill>
              </a:rPr>
              <a:t>     R. SAKTHI AISHWARYA (39130389)</a:t>
            </a:r>
          </a:p>
          <a:p>
            <a:r>
              <a:rPr lang="en-US" sz="1600" dirty="0">
                <a:solidFill>
                  <a:srgbClr val="002060"/>
                </a:solidFill>
              </a:rPr>
              <a:t>     DEVADHARSHINI (39130108)</a:t>
            </a:r>
          </a:p>
          <a:p>
            <a:endParaRPr lang="en-US" sz="1600" dirty="0">
              <a:solidFill>
                <a:srgbClr val="002060"/>
              </a:solidFill>
            </a:endParaRPr>
          </a:p>
          <a:p>
            <a:r>
              <a:rPr lang="en-US" sz="1600" dirty="0">
                <a:solidFill>
                  <a:srgbClr val="002060"/>
                </a:solidFill>
              </a:rPr>
              <a:t>Guide- </a:t>
            </a:r>
            <a:r>
              <a:rPr lang="en-IN" sz="1600" b="0" i="0" u="none" strike="noStrike" baseline="0" dirty="0" err="1">
                <a:solidFill>
                  <a:srgbClr val="002060"/>
                </a:solidFill>
              </a:rPr>
              <a:t>Dr.</a:t>
            </a:r>
            <a:r>
              <a:rPr lang="en-IN" sz="1600" b="0" i="0" u="none" strike="noStrike" baseline="0" dirty="0">
                <a:solidFill>
                  <a:srgbClr val="002060"/>
                </a:solidFill>
              </a:rPr>
              <a:t> EMALDA ROSLIN </a:t>
            </a:r>
            <a:endParaRPr lang="en-US" sz="1600" dirty="0">
              <a:solidFill>
                <a:srgbClr val="002060"/>
              </a:solidFill>
            </a:endParaRPr>
          </a:p>
        </p:txBody>
      </p:sp>
    </p:spTree>
    <p:extLst>
      <p:ext uri="{BB962C8B-B14F-4D97-AF65-F5344CB8AC3E}">
        <p14:creationId xmlns:p14="http://schemas.microsoft.com/office/powerpoint/2010/main" val="1441877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5606"/>
            <a:ext cx="10515600" cy="750522"/>
          </a:xfrm>
        </p:spPr>
        <p:txBody>
          <a:bodyPr>
            <a:normAutofit fontScale="90000"/>
          </a:bodyPr>
          <a:lstStyle/>
          <a:p>
            <a:r>
              <a:rPr lang="en-US" sz="5400" b="1" dirty="0">
                <a:solidFill>
                  <a:srgbClr val="002060"/>
                </a:solidFill>
                <a:latin typeface="+mn-lt"/>
              </a:rPr>
              <a:t>BLOCK DIAGRAM DESCRIPTION</a:t>
            </a:r>
          </a:p>
        </p:txBody>
      </p:sp>
      <p:sp>
        <p:nvSpPr>
          <p:cNvPr id="3" name="Content Placeholder 2"/>
          <p:cNvSpPr>
            <a:spLocks noGrp="1"/>
          </p:cNvSpPr>
          <p:nvPr>
            <p:ph idx="1"/>
          </p:nvPr>
        </p:nvSpPr>
        <p:spPr>
          <a:xfrm>
            <a:off x="838200" y="2479249"/>
            <a:ext cx="10515600" cy="3697714"/>
          </a:xfrm>
        </p:spPr>
        <p:txBody>
          <a:bodyPr>
            <a:normAutofit/>
          </a:bodyPr>
          <a:lstStyle/>
          <a:p>
            <a:pPr algn="just">
              <a:lnSpc>
                <a:spcPct val="150000"/>
              </a:lnSpc>
              <a:buClrTx/>
              <a:buFont typeface="Wingdings" panose="05000000000000000000" pitchFamily="2" charset="2"/>
              <a:buChar char="v"/>
            </a:pPr>
            <a:r>
              <a:rPr lang="en-US" sz="1600" dirty="0">
                <a:cs typeface="Arial" panose="020B0604020202020204" pitchFamily="34" charset="0"/>
              </a:rPr>
              <a:t>First the image selected for the processes listed below.</a:t>
            </a:r>
          </a:p>
          <a:p>
            <a:pPr algn="just">
              <a:lnSpc>
                <a:spcPct val="150000"/>
              </a:lnSpc>
              <a:buClrTx/>
              <a:buFont typeface="Wingdings" panose="05000000000000000000" pitchFamily="2" charset="2"/>
              <a:buChar char="v"/>
            </a:pPr>
            <a:r>
              <a:rPr lang="en-US" sz="1600" dirty="0">
                <a:cs typeface="Arial" panose="020B0604020202020204" pitchFamily="34" charset="0"/>
              </a:rPr>
              <a:t>The selected image may have some noise so the image is filtered using a median filter.</a:t>
            </a:r>
          </a:p>
          <a:p>
            <a:pPr algn="just">
              <a:lnSpc>
                <a:spcPct val="150000"/>
              </a:lnSpc>
              <a:buClrTx/>
              <a:buFont typeface="Wingdings" panose="05000000000000000000" pitchFamily="2" charset="2"/>
              <a:buChar char="v"/>
            </a:pPr>
            <a:r>
              <a:rPr lang="en-US" sz="1600" dirty="0">
                <a:cs typeface="Arial" panose="020B0604020202020204" pitchFamily="34" charset="0"/>
              </a:rPr>
              <a:t>Then the shape of the brain will be segmented using Otsu’s thresholding method.</a:t>
            </a:r>
          </a:p>
          <a:p>
            <a:pPr algn="just">
              <a:lnSpc>
                <a:spcPct val="150000"/>
              </a:lnSpc>
              <a:buClrTx/>
              <a:buFont typeface="Wingdings" panose="05000000000000000000" pitchFamily="2" charset="2"/>
              <a:buChar char="v"/>
            </a:pPr>
            <a:r>
              <a:rPr lang="en-US" sz="1600" dirty="0">
                <a:cs typeface="Arial" panose="020B0604020202020204" pitchFamily="34" charset="0"/>
              </a:rPr>
              <a:t>Features of the selected image will be extracted using haar wavelet transform (HWT) and histogram of oriented gradients (HOG).</a:t>
            </a:r>
          </a:p>
          <a:p>
            <a:pPr algn="just">
              <a:lnSpc>
                <a:spcPct val="150000"/>
              </a:lnSpc>
              <a:buClrTx/>
              <a:buFont typeface="Wingdings" panose="05000000000000000000" pitchFamily="2" charset="2"/>
              <a:buChar char="v"/>
            </a:pPr>
            <a:r>
              <a:rPr lang="en-US" sz="1600" dirty="0">
                <a:cs typeface="Arial" panose="020B0604020202020204" pitchFamily="34" charset="0"/>
              </a:rPr>
              <a:t>The extracted features will be classified with the training dataset using  CNN</a:t>
            </a:r>
          </a:p>
          <a:p>
            <a:pPr algn="just">
              <a:lnSpc>
                <a:spcPct val="150000"/>
              </a:lnSpc>
              <a:buClrTx/>
              <a:buFont typeface="Wingdings" panose="05000000000000000000" pitchFamily="2" charset="2"/>
              <a:buChar char="v"/>
            </a:pPr>
            <a:r>
              <a:rPr lang="en-US" sz="1600" dirty="0">
                <a:cs typeface="Arial" panose="020B0604020202020204" pitchFamily="34" charset="0"/>
              </a:rPr>
              <a:t>Finally the result will be displayed.</a:t>
            </a:r>
          </a:p>
        </p:txBody>
      </p:sp>
    </p:spTree>
    <p:extLst>
      <p:ext uri="{BB962C8B-B14F-4D97-AF65-F5344CB8AC3E}">
        <p14:creationId xmlns:p14="http://schemas.microsoft.com/office/powerpoint/2010/main" val="2978526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1828800"/>
            <a:ext cx="9601196" cy="457199"/>
          </a:xfrm>
        </p:spPr>
        <p:txBody>
          <a:bodyPr>
            <a:normAutofit fontScale="90000"/>
          </a:bodyPr>
          <a:lstStyle/>
          <a:p>
            <a:r>
              <a:rPr lang="en-US" sz="5400" b="1" dirty="0">
                <a:solidFill>
                  <a:srgbClr val="002060"/>
                </a:solidFill>
                <a:latin typeface="+mn-lt"/>
              </a:rPr>
              <a:t>SYSTEM REQUIREMENTS</a:t>
            </a:r>
          </a:p>
        </p:txBody>
      </p:sp>
      <p:sp>
        <p:nvSpPr>
          <p:cNvPr id="3" name="Content Placeholder 2"/>
          <p:cNvSpPr>
            <a:spLocks noGrp="1"/>
          </p:cNvSpPr>
          <p:nvPr>
            <p:ph idx="1"/>
          </p:nvPr>
        </p:nvSpPr>
        <p:spPr/>
        <p:txBody>
          <a:bodyPr>
            <a:noAutofit/>
          </a:bodyPr>
          <a:lstStyle/>
          <a:p>
            <a:pPr>
              <a:lnSpc>
                <a:spcPct val="150000"/>
              </a:lnSpc>
              <a:buClrTx/>
              <a:buFont typeface="Wingdings" panose="05000000000000000000" pitchFamily="2" charset="2"/>
              <a:buChar char="v"/>
            </a:pPr>
            <a:r>
              <a:rPr lang="en-US" sz="1600" dirty="0">
                <a:latin typeface="Arial" panose="020B0604020202020204" pitchFamily="34" charset="0"/>
                <a:cs typeface="Arial" panose="020B0604020202020204" pitchFamily="34" charset="0"/>
              </a:rPr>
              <a:t> </a:t>
            </a:r>
            <a:r>
              <a:rPr lang="en-US" sz="1600" dirty="0">
                <a:cs typeface="Arial" panose="020B0604020202020204" pitchFamily="34" charset="0"/>
              </a:rPr>
              <a:t>Windows 7 (or) higher</a:t>
            </a:r>
          </a:p>
          <a:p>
            <a:pPr>
              <a:lnSpc>
                <a:spcPct val="150000"/>
              </a:lnSpc>
              <a:buClrTx/>
              <a:buFont typeface="Wingdings" panose="05000000000000000000" pitchFamily="2" charset="2"/>
              <a:buChar char="v"/>
            </a:pPr>
            <a:r>
              <a:rPr lang="en-US" sz="1600" dirty="0">
                <a:cs typeface="Arial" panose="020B0604020202020204" pitchFamily="34" charset="0"/>
              </a:rPr>
              <a:t> 64-bit operating system</a:t>
            </a:r>
          </a:p>
          <a:p>
            <a:pPr>
              <a:lnSpc>
                <a:spcPct val="150000"/>
              </a:lnSpc>
              <a:buClrTx/>
              <a:buFont typeface="Wingdings" panose="05000000000000000000" pitchFamily="2" charset="2"/>
              <a:buChar char="v"/>
            </a:pPr>
            <a:r>
              <a:rPr lang="en-US" sz="1600" dirty="0">
                <a:cs typeface="Arial" panose="020B0604020202020204" pitchFamily="34" charset="0"/>
              </a:rPr>
              <a:t> Disk Space</a:t>
            </a:r>
          </a:p>
          <a:p>
            <a:pPr lvl="1">
              <a:lnSpc>
                <a:spcPct val="150000"/>
              </a:lnSpc>
              <a:buClrTx/>
              <a:buFont typeface="Wingdings" panose="05000000000000000000" pitchFamily="2" charset="2"/>
              <a:buChar char="v"/>
            </a:pPr>
            <a:r>
              <a:rPr lang="en-US" sz="1600" dirty="0">
                <a:cs typeface="Arial" panose="020B0604020202020204" pitchFamily="34" charset="0"/>
              </a:rPr>
              <a:t>2 GB for MATLAB only,</a:t>
            </a:r>
          </a:p>
          <a:p>
            <a:pPr lvl="1">
              <a:lnSpc>
                <a:spcPct val="150000"/>
              </a:lnSpc>
              <a:buClrTx/>
              <a:buFont typeface="Wingdings" panose="05000000000000000000" pitchFamily="2" charset="2"/>
              <a:buChar char="v"/>
            </a:pPr>
            <a:r>
              <a:rPr lang="en-US" sz="1600" dirty="0">
                <a:cs typeface="Arial" panose="020B0604020202020204" pitchFamily="34" charset="0"/>
              </a:rPr>
              <a:t>4–8 GB for a typical installation.</a:t>
            </a:r>
          </a:p>
          <a:p>
            <a:pPr marL="457200" lvl="1" indent="-457200">
              <a:lnSpc>
                <a:spcPct val="150000"/>
              </a:lnSpc>
              <a:buClrTx/>
              <a:buFont typeface="Wingdings" panose="05000000000000000000" pitchFamily="2" charset="2"/>
              <a:buChar char="v"/>
            </a:pPr>
            <a:r>
              <a:rPr lang="en-US" sz="1600" dirty="0">
                <a:cs typeface="Arial" panose="020B0604020202020204" pitchFamily="34" charset="0"/>
              </a:rPr>
              <a:t>Minimum 2GB RAM needed</a:t>
            </a:r>
          </a:p>
          <a:p>
            <a:pPr marL="457200" lvl="1" indent="-457200">
              <a:lnSpc>
                <a:spcPct val="150000"/>
              </a:lnSpc>
              <a:buClrTx/>
              <a:buFont typeface="Wingdings" panose="05000000000000000000" pitchFamily="2" charset="2"/>
              <a:buChar char="v"/>
            </a:pPr>
            <a:r>
              <a:rPr lang="en-US" sz="1600" dirty="0">
                <a:cs typeface="Arial" panose="020B0604020202020204" pitchFamily="34" charset="0"/>
              </a:rPr>
              <a:t>No specific graphic cards required</a:t>
            </a:r>
          </a:p>
        </p:txBody>
      </p:sp>
    </p:spTree>
    <p:extLst>
      <p:ext uri="{BB962C8B-B14F-4D97-AF65-F5344CB8AC3E}">
        <p14:creationId xmlns:p14="http://schemas.microsoft.com/office/powerpoint/2010/main" val="1759436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1875933"/>
            <a:ext cx="9601196" cy="410065"/>
          </a:xfrm>
        </p:spPr>
        <p:txBody>
          <a:bodyPr>
            <a:normAutofit fontScale="90000"/>
          </a:bodyPr>
          <a:lstStyle/>
          <a:p>
            <a:r>
              <a:rPr lang="en-US" sz="5400" b="1" dirty="0">
                <a:solidFill>
                  <a:srgbClr val="002060"/>
                </a:solidFill>
                <a:latin typeface="+mn-lt"/>
              </a:rPr>
              <a:t>SOFTWARE REQUIREMENTS</a:t>
            </a:r>
            <a:endParaRPr lang="en-US" sz="5400" dirty="0">
              <a:solidFill>
                <a:srgbClr val="002060"/>
              </a:solidFill>
              <a:latin typeface="+mn-lt"/>
            </a:endParaRPr>
          </a:p>
        </p:txBody>
      </p:sp>
      <p:sp>
        <p:nvSpPr>
          <p:cNvPr id="3" name="Content Placeholder 2"/>
          <p:cNvSpPr>
            <a:spLocks noGrp="1"/>
          </p:cNvSpPr>
          <p:nvPr>
            <p:ph idx="1"/>
          </p:nvPr>
        </p:nvSpPr>
        <p:spPr/>
        <p:txBody>
          <a:bodyPr>
            <a:normAutofit/>
          </a:bodyPr>
          <a:lstStyle/>
          <a:p>
            <a:pPr algn="just">
              <a:lnSpc>
                <a:spcPct val="150000"/>
              </a:lnSpc>
              <a:buClrTx/>
              <a:buFont typeface="Wingdings" panose="05000000000000000000" pitchFamily="2" charset="2"/>
              <a:buChar char="v"/>
            </a:pPr>
            <a:r>
              <a:rPr lang="en-US" sz="1600" b="1" dirty="0">
                <a:cs typeface="Arial" panose="020B0604020202020204" pitchFamily="34" charset="0"/>
              </a:rPr>
              <a:t>Mat lab 2016(A) </a:t>
            </a:r>
            <a:endParaRPr lang="en-US" sz="1600" dirty="0">
              <a:cs typeface="Arial" panose="020B0604020202020204" pitchFamily="34" charset="0"/>
            </a:endParaRPr>
          </a:p>
          <a:p>
            <a:pPr algn="just">
              <a:lnSpc>
                <a:spcPct val="150000"/>
              </a:lnSpc>
              <a:buClrTx/>
              <a:buFont typeface="Wingdings" panose="05000000000000000000" pitchFamily="2" charset="2"/>
              <a:buChar char="v"/>
            </a:pPr>
            <a:r>
              <a:rPr lang="en-US" sz="1600" dirty="0">
                <a:cs typeface="Arial" panose="020B0604020202020204" pitchFamily="34" charset="0"/>
              </a:rPr>
              <a:t>MATLAB is a scientific programming language and provides strong mathematical and numerical support for the implementation of advanced algorithms. It is for this reason that MATLAB is widely used by the image processing and computer vision community. New algorithms are very likely to be implemented first in MATLAB, indeed they may only be available in MATLAB.</a:t>
            </a:r>
          </a:p>
        </p:txBody>
      </p:sp>
    </p:spTree>
    <p:extLst>
      <p:ext uri="{BB962C8B-B14F-4D97-AF65-F5344CB8AC3E}">
        <p14:creationId xmlns:p14="http://schemas.microsoft.com/office/powerpoint/2010/main" val="1962146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20AC-D7EA-E1DF-27A1-E990C6C91E63}"/>
              </a:ext>
            </a:extLst>
          </p:cNvPr>
          <p:cNvSpPr>
            <a:spLocks noGrp="1"/>
          </p:cNvSpPr>
          <p:nvPr>
            <p:ph type="title"/>
          </p:nvPr>
        </p:nvSpPr>
        <p:spPr>
          <a:xfrm>
            <a:off x="1295402" y="1809946"/>
            <a:ext cx="9601196" cy="466626"/>
          </a:xfrm>
        </p:spPr>
        <p:txBody>
          <a:bodyPr>
            <a:normAutofit fontScale="90000"/>
          </a:bodyPr>
          <a:lstStyle/>
          <a:p>
            <a:r>
              <a:rPr lang="en-US" sz="6000" b="1" dirty="0">
                <a:solidFill>
                  <a:srgbClr val="002060"/>
                </a:solidFill>
                <a:latin typeface="+mn-lt"/>
              </a:rPr>
              <a:t>WORKING</a:t>
            </a:r>
            <a:r>
              <a:rPr lang="en-US" dirty="0"/>
              <a:t> </a:t>
            </a:r>
            <a:endParaRPr lang="en-IN" dirty="0"/>
          </a:p>
        </p:txBody>
      </p:sp>
      <p:sp>
        <p:nvSpPr>
          <p:cNvPr id="3" name="Content Placeholder 2">
            <a:extLst>
              <a:ext uri="{FF2B5EF4-FFF2-40B4-BE49-F238E27FC236}">
                <a16:creationId xmlns:a16="http://schemas.microsoft.com/office/drawing/2014/main" id="{DD5490D7-1A7A-4410-E66A-C23E7C68AA02}"/>
              </a:ext>
            </a:extLst>
          </p:cNvPr>
          <p:cNvSpPr>
            <a:spLocks noGrp="1"/>
          </p:cNvSpPr>
          <p:nvPr>
            <p:ph idx="1"/>
          </p:nvPr>
        </p:nvSpPr>
        <p:spPr>
          <a:xfrm>
            <a:off x="1066014" y="2564092"/>
            <a:ext cx="10059971" cy="3299381"/>
          </a:xfrm>
        </p:spPr>
        <p:txBody>
          <a:bodyPr>
            <a:noAutofit/>
          </a:bodyPr>
          <a:lstStyle/>
          <a:p>
            <a:pPr algn="just">
              <a:lnSpc>
                <a:spcPct val="150000"/>
              </a:lnSpc>
              <a:buClrTx/>
              <a:buFont typeface="Wingdings" panose="05000000000000000000" pitchFamily="2" charset="2"/>
              <a:buChar char="v"/>
            </a:pPr>
            <a:r>
              <a:rPr lang="en-US" sz="1400" dirty="0">
                <a:cs typeface="Arial" panose="020B0604020202020204" pitchFamily="34" charset="0"/>
              </a:rPr>
              <a:t>In this project, the MRI Images are used to detect whether the patient has Brain Tumor or not. We use D- planning technique, which uses three processes, they are preprocessing, segmentation, and classification. Classification is a backhand process, that is we train a database using a CRM. Preprocessing enhances the images, by increasing brightness, and contrast, and if there is any noise it removes it. Segmentation is of three types </a:t>
            </a:r>
            <a:r>
              <a:rPr lang="en-US" sz="1400" dirty="0" err="1">
                <a:cs typeface="Arial" panose="020B0604020202020204" pitchFamily="34" charset="0"/>
              </a:rPr>
              <a:t>Kmean</a:t>
            </a:r>
            <a:r>
              <a:rPr lang="en-US" sz="1400" dirty="0">
                <a:cs typeface="Arial" panose="020B0604020202020204" pitchFamily="34" charset="0"/>
              </a:rPr>
              <a:t>, ACM, and Watershed. </a:t>
            </a:r>
            <a:r>
              <a:rPr lang="en-US" sz="1400" dirty="0" err="1">
                <a:cs typeface="Arial" panose="020B0604020202020204" pitchFamily="34" charset="0"/>
              </a:rPr>
              <a:t>Kmean</a:t>
            </a:r>
            <a:r>
              <a:rPr lang="en-US" sz="1400" dirty="0">
                <a:cs typeface="Arial" panose="020B0604020202020204" pitchFamily="34" charset="0"/>
              </a:rPr>
              <a:t> shows images in black and white,  ACM shows the region which is affected, and Watershed the images in a blur. Using the mat lab we first run the code, then we need to select the MRI Image that needs to be identified. After this, the selected image may have some noise so the image is filtered using a median filter. Then the shape of the brain will be segmented using Otsu’s thresholding method. Features of the selected image will be extracted using </a:t>
            </a:r>
            <a:r>
              <a:rPr lang="en-US" sz="1400" dirty="0" err="1">
                <a:cs typeface="Arial" panose="020B0604020202020204" pitchFamily="34" charset="0"/>
              </a:rPr>
              <a:t>haar</a:t>
            </a:r>
            <a:r>
              <a:rPr lang="en-US" sz="1400" dirty="0">
                <a:cs typeface="Arial" panose="020B0604020202020204" pitchFamily="34" charset="0"/>
              </a:rPr>
              <a:t> wavelet transform (HWT) and histogram of oriented gradients (HOG). The extracted features will be classified with the training dataset using  CNN. Finally, the result will be displayed whether the brain is affected or not.</a:t>
            </a:r>
          </a:p>
        </p:txBody>
      </p:sp>
    </p:spTree>
    <p:extLst>
      <p:ext uri="{BB962C8B-B14F-4D97-AF65-F5344CB8AC3E}">
        <p14:creationId xmlns:p14="http://schemas.microsoft.com/office/powerpoint/2010/main" val="4205981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5A323-5D1F-DA9B-D5C9-AAD02E575A7D}"/>
              </a:ext>
            </a:extLst>
          </p:cNvPr>
          <p:cNvSpPr>
            <a:spLocks noGrp="1"/>
          </p:cNvSpPr>
          <p:nvPr>
            <p:ph type="title"/>
          </p:nvPr>
        </p:nvSpPr>
        <p:spPr>
          <a:xfrm>
            <a:off x="1295402" y="1743959"/>
            <a:ext cx="9601196" cy="542040"/>
          </a:xfrm>
        </p:spPr>
        <p:txBody>
          <a:bodyPr>
            <a:normAutofit fontScale="90000"/>
          </a:bodyPr>
          <a:lstStyle/>
          <a:p>
            <a:r>
              <a:rPr lang="en-US" sz="5400" b="1" dirty="0">
                <a:solidFill>
                  <a:srgbClr val="002060"/>
                </a:solidFill>
                <a:latin typeface="+mn-lt"/>
              </a:rPr>
              <a:t>MRI IMAGES</a:t>
            </a:r>
            <a:endParaRPr lang="en-IN" sz="5400" b="1" dirty="0">
              <a:solidFill>
                <a:srgbClr val="002060"/>
              </a:solidFill>
              <a:latin typeface="+mn-lt"/>
            </a:endParaRPr>
          </a:p>
        </p:txBody>
      </p:sp>
      <p:pic>
        <p:nvPicPr>
          <p:cNvPr id="4" name="Picture 3">
            <a:extLst>
              <a:ext uri="{FF2B5EF4-FFF2-40B4-BE49-F238E27FC236}">
                <a16:creationId xmlns:a16="http://schemas.microsoft.com/office/drawing/2014/main" id="{C2B0FAC3-ED2B-4633-91E3-7865DAE8561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4505" y="2495552"/>
            <a:ext cx="1473135" cy="1784130"/>
          </a:xfrm>
          <a:prstGeom prst="rect">
            <a:avLst/>
          </a:prstGeom>
        </p:spPr>
      </p:pic>
      <p:pic>
        <p:nvPicPr>
          <p:cNvPr id="6" name="Picture 5">
            <a:extLst>
              <a:ext uri="{FF2B5EF4-FFF2-40B4-BE49-F238E27FC236}">
                <a16:creationId xmlns:a16="http://schemas.microsoft.com/office/drawing/2014/main" id="{0639E10F-C2A6-7C8A-28AE-5580D5ACA5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39703" y="2501442"/>
            <a:ext cx="1747270" cy="1772350"/>
          </a:xfrm>
          <a:prstGeom prst="rect">
            <a:avLst/>
          </a:prstGeom>
        </p:spPr>
      </p:pic>
      <p:pic>
        <p:nvPicPr>
          <p:cNvPr id="8" name="Picture 7">
            <a:extLst>
              <a:ext uri="{FF2B5EF4-FFF2-40B4-BE49-F238E27FC236}">
                <a16:creationId xmlns:a16="http://schemas.microsoft.com/office/drawing/2014/main" id="{B7E018CC-D3B0-3BB8-41B2-C01D53FD009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54600" y="2516755"/>
            <a:ext cx="1557210" cy="1772350"/>
          </a:xfrm>
          <a:prstGeom prst="rect">
            <a:avLst/>
          </a:prstGeom>
        </p:spPr>
      </p:pic>
      <p:pic>
        <p:nvPicPr>
          <p:cNvPr id="10" name="Picture 9">
            <a:extLst>
              <a:ext uri="{FF2B5EF4-FFF2-40B4-BE49-F238E27FC236}">
                <a16:creationId xmlns:a16="http://schemas.microsoft.com/office/drawing/2014/main" id="{58603D24-DF40-488E-8638-0D39D1F4D27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26215" y="2530892"/>
            <a:ext cx="1748790" cy="1748790"/>
          </a:xfrm>
          <a:prstGeom prst="rect">
            <a:avLst/>
          </a:prstGeom>
        </p:spPr>
      </p:pic>
      <p:pic>
        <p:nvPicPr>
          <p:cNvPr id="12" name="Picture 11">
            <a:extLst>
              <a:ext uri="{FF2B5EF4-FFF2-40B4-BE49-F238E27FC236}">
                <a16:creationId xmlns:a16="http://schemas.microsoft.com/office/drawing/2014/main" id="{DE7754EB-C35E-4C6C-130F-9ED8E7B1ABA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287068" y="2519112"/>
            <a:ext cx="1747271" cy="1799056"/>
          </a:xfrm>
          <a:prstGeom prst="rect">
            <a:avLst/>
          </a:prstGeom>
        </p:spPr>
      </p:pic>
      <p:pic>
        <p:nvPicPr>
          <p:cNvPr id="3" name="Picture 2">
            <a:extLst>
              <a:ext uri="{FF2B5EF4-FFF2-40B4-BE49-F238E27FC236}">
                <a16:creationId xmlns:a16="http://schemas.microsoft.com/office/drawing/2014/main" id="{BBA23BA7-A790-9025-46D7-86AABF02B39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54505" y="4489235"/>
            <a:ext cx="1473134" cy="1570362"/>
          </a:xfrm>
          <a:prstGeom prst="rect">
            <a:avLst/>
          </a:prstGeom>
        </p:spPr>
      </p:pic>
      <p:pic>
        <p:nvPicPr>
          <p:cNvPr id="5" name="Picture 4">
            <a:extLst>
              <a:ext uri="{FF2B5EF4-FFF2-40B4-BE49-F238E27FC236}">
                <a16:creationId xmlns:a16="http://schemas.microsoft.com/office/drawing/2014/main" id="{CCD6C525-348F-FAB8-375B-29CB3EC6A85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839703" y="4489235"/>
            <a:ext cx="1747270" cy="1570362"/>
          </a:xfrm>
          <a:prstGeom prst="rect">
            <a:avLst/>
          </a:prstGeom>
        </p:spPr>
      </p:pic>
      <p:pic>
        <p:nvPicPr>
          <p:cNvPr id="7" name="Picture 6">
            <a:extLst>
              <a:ext uri="{FF2B5EF4-FFF2-40B4-BE49-F238E27FC236}">
                <a16:creationId xmlns:a16="http://schemas.microsoft.com/office/drawing/2014/main" id="{29D79DCB-28B5-8E7B-63FC-A288E9CC79F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054600" y="4519861"/>
            <a:ext cx="1557210" cy="1539736"/>
          </a:xfrm>
          <a:prstGeom prst="rect">
            <a:avLst/>
          </a:prstGeom>
        </p:spPr>
      </p:pic>
      <p:pic>
        <p:nvPicPr>
          <p:cNvPr id="9" name="Picture 8">
            <a:extLst>
              <a:ext uri="{FF2B5EF4-FFF2-40B4-BE49-F238E27FC236}">
                <a16:creationId xmlns:a16="http://schemas.microsoft.com/office/drawing/2014/main" id="{BEEBD6DF-4547-8BCC-9B49-1E08EC7E8E0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126216" y="4519861"/>
            <a:ext cx="1748790" cy="1539736"/>
          </a:xfrm>
          <a:prstGeom prst="rect">
            <a:avLst/>
          </a:prstGeom>
        </p:spPr>
      </p:pic>
      <p:pic>
        <p:nvPicPr>
          <p:cNvPr id="11" name="Picture 10">
            <a:extLst>
              <a:ext uri="{FF2B5EF4-FFF2-40B4-BE49-F238E27FC236}">
                <a16:creationId xmlns:a16="http://schemas.microsoft.com/office/drawing/2014/main" id="{56A57377-A969-F511-C882-25F6A7E61D04}"/>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9352297" y="4551281"/>
            <a:ext cx="1682042" cy="1508316"/>
          </a:xfrm>
          <a:prstGeom prst="rect">
            <a:avLst/>
          </a:prstGeom>
        </p:spPr>
      </p:pic>
    </p:spTree>
    <p:extLst>
      <p:ext uri="{BB962C8B-B14F-4D97-AF65-F5344CB8AC3E}">
        <p14:creationId xmlns:p14="http://schemas.microsoft.com/office/powerpoint/2010/main" val="3475040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rain Tumour video ">
            <a:hlinkClick r:id="" action="ppaction://media"/>
            <a:extLst>
              <a:ext uri="{FF2B5EF4-FFF2-40B4-BE49-F238E27FC236}">
                <a16:creationId xmlns:a16="http://schemas.microsoft.com/office/drawing/2014/main" id="{384DB15A-4CD5-F042-7D61-EA7E07C8BC6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79513" y="886120"/>
            <a:ext cx="9082202" cy="4760536"/>
          </a:xfrm>
          <a:prstGeom prst="rect">
            <a:avLst/>
          </a:prstGeom>
        </p:spPr>
      </p:pic>
    </p:spTree>
    <p:extLst>
      <p:ext uri="{BB962C8B-B14F-4D97-AF65-F5344CB8AC3E}">
        <p14:creationId xmlns:p14="http://schemas.microsoft.com/office/powerpoint/2010/main" val="175636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7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F4DDC-EE0F-E0DC-E1A9-2F7457B24F84}"/>
              </a:ext>
            </a:extLst>
          </p:cNvPr>
          <p:cNvSpPr>
            <a:spLocks noGrp="1"/>
          </p:cNvSpPr>
          <p:nvPr>
            <p:ph type="title"/>
          </p:nvPr>
        </p:nvSpPr>
        <p:spPr>
          <a:xfrm>
            <a:off x="1295402" y="1668544"/>
            <a:ext cx="9601196" cy="617455"/>
          </a:xfrm>
        </p:spPr>
        <p:txBody>
          <a:bodyPr>
            <a:normAutofit fontScale="90000"/>
          </a:bodyPr>
          <a:lstStyle/>
          <a:p>
            <a:r>
              <a:rPr lang="en-US" b="1" dirty="0">
                <a:solidFill>
                  <a:srgbClr val="002060"/>
                </a:solidFill>
                <a:latin typeface="+mn-lt"/>
              </a:rPr>
              <a:t>OUTPUT</a:t>
            </a:r>
            <a:endParaRPr lang="en-IN" b="1" dirty="0">
              <a:solidFill>
                <a:srgbClr val="002060"/>
              </a:solidFill>
              <a:latin typeface="+mn-lt"/>
            </a:endParaRPr>
          </a:p>
        </p:txBody>
      </p:sp>
      <p:pic>
        <p:nvPicPr>
          <p:cNvPr id="4" name="Picture 3">
            <a:extLst>
              <a:ext uri="{FF2B5EF4-FFF2-40B4-BE49-F238E27FC236}">
                <a16:creationId xmlns:a16="http://schemas.microsoft.com/office/drawing/2014/main" id="{9D1C300C-4701-F497-98F1-99E8A78C9DF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82425" y="2573519"/>
            <a:ext cx="3544478" cy="3176832"/>
          </a:xfrm>
          <a:prstGeom prst="rect">
            <a:avLst/>
          </a:prstGeom>
        </p:spPr>
      </p:pic>
      <p:pic>
        <p:nvPicPr>
          <p:cNvPr id="6" name="Picture 5">
            <a:extLst>
              <a:ext uri="{FF2B5EF4-FFF2-40B4-BE49-F238E27FC236}">
                <a16:creationId xmlns:a16="http://schemas.microsoft.com/office/drawing/2014/main" id="{026F72D3-4912-CE40-3D2B-967560FEE40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157765" y="2950590"/>
            <a:ext cx="2503162" cy="2422689"/>
          </a:xfrm>
          <a:prstGeom prst="rect">
            <a:avLst/>
          </a:prstGeom>
        </p:spPr>
      </p:pic>
      <p:pic>
        <p:nvPicPr>
          <p:cNvPr id="8" name="Picture 7">
            <a:extLst>
              <a:ext uri="{FF2B5EF4-FFF2-40B4-BE49-F238E27FC236}">
                <a16:creationId xmlns:a16="http://schemas.microsoft.com/office/drawing/2014/main" id="{50377BD2-91BE-2FBE-804A-8FBFB95763A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673689" y="2573519"/>
            <a:ext cx="2867754" cy="1590694"/>
          </a:xfrm>
          <a:prstGeom prst="rect">
            <a:avLst/>
          </a:prstGeom>
        </p:spPr>
      </p:pic>
      <p:pic>
        <p:nvPicPr>
          <p:cNvPr id="10" name="Picture 9">
            <a:extLst>
              <a:ext uri="{FF2B5EF4-FFF2-40B4-BE49-F238E27FC236}">
                <a16:creationId xmlns:a16="http://schemas.microsoft.com/office/drawing/2014/main" id="{AE31736D-5B75-501A-CAC5-C12A10A34D5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673688" y="4294930"/>
            <a:ext cx="2867755" cy="1789052"/>
          </a:xfrm>
          <a:prstGeom prst="rect">
            <a:avLst/>
          </a:prstGeom>
        </p:spPr>
      </p:pic>
    </p:spTree>
    <p:extLst>
      <p:ext uri="{BB962C8B-B14F-4D97-AF65-F5344CB8AC3E}">
        <p14:creationId xmlns:p14="http://schemas.microsoft.com/office/powerpoint/2010/main" val="3157782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275BE-CA50-3811-1E72-DCDDF42D1FA0}"/>
              </a:ext>
            </a:extLst>
          </p:cNvPr>
          <p:cNvSpPr>
            <a:spLocks noGrp="1"/>
          </p:cNvSpPr>
          <p:nvPr>
            <p:ph type="title"/>
          </p:nvPr>
        </p:nvSpPr>
        <p:spPr>
          <a:xfrm>
            <a:off x="1295402" y="1715678"/>
            <a:ext cx="9601196" cy="570321"/>
          </a:xfrm>
        </p:spPr>
        <p:txBody>
          <a:bodyPr>
            <a:normAutofit fontScale="90000"/>
          </a:bodyPr>
          <a:lstStyle/>
          <a:p>
            <a:r>
              <a:rPr lang="en-US" sz="5400" b="1" dirty="0">
                <a:solidFill>
                  <a:srgbClr val="002060"/>
                </a:solidFill>
                <a:latin typeface="+mn-lt"/>
              </a:rPr>
              <a:t>OUTPUT TABLE</a:t>
            </a:r>
            <a:endParaRPr lang="en-IN" sz="5400" b="1" dirty="0">
              <a:solidFill>
                <a:srgbClr val="002060"/>
              </a:solidFill>
              <a:latin typeface="+mn-lt"/>
            </a:endParaRPr>
          </a:p>
        </p:txBody>
      </p:sp>
      <p:graphicFrame>
        <p:nvGraphicFramePr>
          <p:cNvPr id="4" name="Table 4">
            <a:extLst>
              <a:ext uri="{FF2B5EF4-FFF2-40B4-BE49-F238E27FC236}">
                <a16:creationId xmlns:a16="http://schemas.microsoft.com/office/drawing/2014/main" id="{C9534FDA-93AE-DAF5-CE7C-CF8CD10F3993}"/>
              </a:ext>
            </a:extLst>
          </p:cNvPr>
          <p:cNvGraphicFramePr>
            <a:graphicFrameLocks noGrp="1"/>
          </p:cNvGraphicFramePr>
          <p:nvPr>
            <p:extLst>
              <p:ext uri="{D42A27DB-BD31-4B8C-83A1-F6EECF244321}">
                <p14:modId xmlns:p14="http://schemas.microsoft.com/office/powerpoint/2010/main" val="2488518347"/>
              </p:ext>
            </p:extLst>
          </p:nvPr>
        </p:nvGraphicFramePr>
        <p:xfrm>
          <a:off x="782425" y="2573518"/>
          <a:ext cx="10513519" cy="3469063"/>
        </p:xfrm>
        <a:graphic>
          <a:graphicData uri="http://schemas.openxmlformats.org/drawingml/2006/table">
            <a:tbl>
              <a:tblPr firstRow="1" bandRow="1">
                <a:tableStyleId>{8799B23B-EC83-4686-B30A-512413B5E67A}</a:tableStyleId>
              </a:tblPr>
              <a:tblGrid>
                <a:gridCol w="809798">
                  <a:extLst>
                    <a:ext uri="{9D8B030D-6E8A-4147-A177-3AD203B41FA5}">
                      <a16:colId xmlns:a16="http://schemas.microsoft.com/office/drawing/2014/main" val="4147693533"/>
                    </a:ext>
                  </a:extLst>
                </a:gridCol>
                <a:gridCol w="1205839">
                  <a:extLst>
                    <a:ext uri="{9D8B030D-6E8A-4147-A177-3AD203B41FA5}">
                      <a16:colId xmlns:a16="http://schemas.microsoft.com/office/drawing/2014/main" val="3569877586"/>
                    </a:ext>
                  </a:extLst>
                </a:gridCol>
                <a:gridCol w="1702747">
                  <a:extLst>
                    <a:ext uri="{9D8B030D-6E8A-4147-A177-3AD203B41FA5}">
                      <a16:colId xmlns:a16="http://schemas.microsoft.com/office/drawing/2014/main" val="2439825660"/>
                    </a:ext>
                  </a:extLst>
                </a:gridCol>
                <a:gridCol w="1170044">
                  <a:extLst>
                    <a:ext uri="{9D8B030D-6E8A-4147-A177-3AD203B41FA5}">
                      <a16:colId xmlns:a16="http://schemas.microsoft.com/office/drawing/2014/main" val="1706354742"/>
                    </a:ext>
                  </a:extLst>
                </a:gridCol>
                <a:gridCol w="903692">
                  <a:extLst>
                    <a:ext uri="{9D8B030D-6E8A-4147-A177-3AD203B41FA5}">
                      <a16:colId xmlns:a16="http://schemas.microsoft.com/office/drawing/2014/main" val="2770681974"/>
                    </a:ext>
                  </a:extLst>
                </a:gridCol>
                <a:gridCol w="1274683">
                  <a:extLst>
                    <a:ext uri="{9D8B030D-6E8A-4147-A177-3AD203B41FA5}">
                      <a16:colId xmlns:a16="http://schemas.microsoft.com/office/drawing/2014/main" val="766908721"/>
                    </a:ext>
                  </a:extLst>
                </a:gridCol>
                <a:gridCol w="989305">
                  <a:extLst>
                    <a:ext uri="{9D8B030D-6E8A-4147-A177-3AD203B41FA5}">
                      <a16:colId xmlns:a16="http://schemas.microsoft.com/office/drawing/2014/main" val="189890854"/>
                    </a:ext>
                  </a:extLst>
                </a:gridCol>
                <a:gridCol w="1179557">
                  <a:extLst>
                    <a:ext uri="{9D8B030D-6E8A-4147-A177-3AD203B41FA5}">
                      <a16:colId xmlns:a16="http://schemas.microsoft.com/office/drawing/2014/main" val="3714914137"/>
                    </a:ext>
                  </a:extLst>
                </a:gridCol>
                <a:gridCol w="1277854">
                  <a:extLst>
                    <a:ext uri="{9D8B030D-6E8A-4147-A177-3AD203B41FA5}">
                      <a16:colId xmlns:a16="http://schemas.microsoft.com/office/drawing/2014/main" val="3324862531"/>
                    </a:ext>
                  </a:extLst>
                </a:gridCol>
              </a:tblGrid>
              <a:tr h="656524">
                <a:tc>
                  <a:txBody>
                    <a:bodyPr/>
                    <a:lstStyle/>
                    <a:p>
                      <a:r>
                        <a:rPr lang="en-US" sz="1400" dirty="0">
                          <a:latin typeface="+mn-lt"/>
                        </a:rPr>
                        <a:t>IMAGE</a:t>
                      </a:r>
                      <a:endParaRPr lang="en-IN" sz="1400" dirty="0">
                        <a:latin typeface="+mn-lt"/>
                      </a:endParaRPr>
                    </a:p>
                  </a:txBody>
                  <a:tcPr/>
                </a:tc>
                <a:tc>
                  <a:txBody>
                    <a:bodyPr/>
                    <a:lstStyle/>
                    <a:p>
                      <a:r>
                        <a:rPr lang="en-US" sz="1400" dirty="0">
                          <a:latin typeface="+mn-lt"/>
                        </a:rPr>
                        <a:t>STAGE</a:t>
                      </a:r>
                      <a:endParaRPr lang="en-IN" sz="1400" dirty="0">
                        <a:latin typeface="+mn-lt"/>
                      </a:endParaRPr>
                    </a:p>
                  </a:txBody>
                  <a:tcPr/>
                </a:tc>
                <a:tc>
                  <a:txBody>
                    <a:bodyPr/>
                    <a:lstStyle/>
                    <a:p>
                      <a:r>
                        <a:rPr lang="en-US" sz="1400" dirty="0">
                          <a:latin typeface="+mn-lt"/>
                        </a:rPr>
                        <a:t>CORRELATION</a:t>
                      </a:r>
                      <a:endParaRPr lang="en-IN" sz="1400" dirty="0">
                        <a:latin typeface="+mn-lt"/>
                      </a:endParaRPr>
                    </a:p>
                  </a:txBody>
                  <a:tcPr/>
                </a:tc>
                <a:tc>
                  <a:txBody>
                    <a:bodyPr/>
                    <a:lstStyle/>
                    <a:p>
                      <a:r>
                        <a:rPr lang="en-US" sz="1400" dirty="0">
                          <a:latin typeface="+mn-lt"/>
                        </a:rPr>
                        <a:t>ENERGY</a:t>
                      </a:r>
                      <a:endParaRPr lang="en-IN" sz="1400" dirty="0">
                        <a:latin typeface="+mn-lt"/>
                      </a:endParaRPr>
                    </a:p>
                  </a:txBody>
                  <a:tcPr/>
                </a:tc>
                <a:tc>
                  <a:txBody>
                    <a:bodyPr/>
                    <a:lstStyle/>
                    <a:p>
                      <a:r>
                        <a:rPr lang="en-US" sz="1400" dirty="0">
                          <a:latin typeface="+mn-lt"/>
                        </a:rPr>
                        <a:t>MEAN</a:t>
                      </a:r>
                      <a:endParaRPr lang="en-IN" sz="1400" dirty="0">
                        <a:latin typeface="+mn-lt"/>
                      </a:endParaRPr>
                    </a:p>
                  </a:txBody>
                  <a:tcPr/>
                </a:tc>
                <a:tc>
                  <a:txBody>
                    <a:bodyPr/>
                    <a:lstStyle/>
                    <a:p>
                      <a:r>
                        <a:rPr lang="en-US" sz="1400" dirty="0">
                          <a:latin typeface="+mn-lt"/>
                        </a:rPr>
                        <a:t>STANDARD DEVIATION</a:t>
                      </a:r>
                      <a:endParaRPr lang="en-IN" sz="1400" dirty="0">
                        <a:latin typeface="+mn-lt"/>
                      </a:endParaRPr>
                    </a:p>
                  </a:txBody>
                  <a:tcPr/>
                </a:tc>
                <a:tc>
                  <a:txBody>
                    <a:bodyPr/>
                    <a:lstStyle/>
                    <a:p>
                      <a:r>
                        <a:rPr lang="en-US" sz="1400" dirty="0">
                          <a:latin typeface="+mn-lt"/>
                        </a:rPr>
                        <a:t>RMS</a:t>
                      </a:r>
                      <a:endParaRPr lang="en-IN" sz="1400" dirty="0">
                        <a:latin typeface="+mn-lt"/>
                      </a:endParaRPr>
                    </a:p>
                  </a:txBody>
                  <a:tcPr/>
                </a:tc>
                <a:tc>
                  <a:txBody>
                    <a:bodyPr/>
                    <a:lstStyle/>
                    <a:p>
                      <a:r>
                        <a:rPr lang="en-US" sz="1400" dirty="0">
                          <a:latin typeface="+mn-lt"/>
                        </a:rPr>
                        <a:t>KURTOSIS</a:t>
                      </a:r>
                      <a:endParaRPr lang="en-IN" sz="1400" dirty="0">
                        <a:latin typeface="+mn-lt"/>
                      </a:endParaRPr>
                    </a:p>
                  </a:txBody>
                  <a:tcPr/>
                </a:tc>
                <a:tc>
                  <a:txBody>
                    <a:bodyPr/>
                    <a:lstStyle/>
                    <a:p>
                      <a:r>
                        <a:rPr lang="en-US" sz="1400" dirty="0">
                          <a:latin typeface="+mn-lt"/>
                        </a:rPr>
                        <a:t>ACCURACY</a:t>
                      </a:r>
                      <a:endParaRPr lang="en-IN" sz="1400" dirty="0">
                        <a:latin typeface="+mn-lt"/>
                      </a:endParaRPr>
                    </a:p>
                  </a:txBody>
                  <a:tcPr/>
                </a:tc>
                <a:extLst>
                  <a:ext uri="{0D108BD9-81ED-4DB2-BD59-A6C34878D82A}">
                    <a16:rowId xmlns:a16="http://schemas.microsoft.com/office/drawing/2014/main" val="4213296958"/>
                  </a:ext>
                </a:extLst>
              </a:tr>
              <a:tr h="1460833">
                <a:tc>
                  <a:txBody>
                    <a:bodyPr/>
                    <a:lstStyle/>
                    <a:p>
                      <a:endParaRPr lang="en-IN" dirty="0">
                        <a:latin typeface="+mn-lt"/>
                      </a:endParaRPr>
                    </a:p>
                  </a:txBody>
                  <a:tcPr/>
                </a:tc>
                <a:tc>
                  <a:txBody>
                    <a:bodyPr/>
                    <a:lstStyle/>
                    <a:p>
                      <a:r>
                        <a:rPr lang="en-US" sz="1400" dirty="0">
                          <a:latin typeface="+mn-lt"/>
                        </a:rPr>
                        <a:t>ABNORMAL </a:t>
                      </a:r>
                    </a:p>
                    <a:p>
                      <a:r>
                        <a:rPr lang="en-US" sz="1400" dirty="0">
                          <a:latin typeface="+mn-lt"/>
                        </a:rPr>
                        <a:t>STAGE</a:t>
                      </a:r>
                      <a:endParaRPr lang="en-IN" sz="1400" dirty="0">
                        <a:latin typeface="+mn-lt"/>
                      </a:endParaRPr>
                    </a:p>
                  </a:txBody>
                  <a:tcPr/>
                </a:tc>
                <a:tc>
                  <a:txBody>
                    <a:bodyPr/>
                    <a:lstStyle/>
                    <a:p>
                      <a:r>
                        <a:rPr lang="en-US" dirty="0">
                          <a:latin typeface="+mn-lt"/>
                        </a:rPr>
                        <a:t>0.1990</a:t>
                      </a:r>
                      <a:endParaRPr lang="en-IN" dirty="0">
                        <a:latin typeface="+mn-lt"/>
                      </a:endParaRPr>
                    </a:p>
                  </a:txBody>
                  <a:tcPr/>
                </a:tc>
                <a:tc>
                  <a:txBody>
                    <a:bodyPr/>
                    <a:lstStyle/>
                    <a:p>
                      <a:r>
                        <a:rPr lang="en-US" dirty="0">
                          <a:latin typeface="+mn-lt"/>
                        </a:rPr>
                        <a:t>0.7621</a:t>
                      </a:r>
                      <a:endParaRPr lang="en-IN" dirty="0">
                        <a:latin typeface="+mn-lt"/>
                      </a:endParaRPr>
                    </a:p>
                  </a:txBody>
                  <a:tcPr/>
                </a:tc>
                <a:tc>
                  <a:txBody>
                    <a:bodyPr/>
                    <a:lstStyle/>
                    <a:p>
                      <a:r>
                        <a:rPr lang="en-US" dirty="0">
                          <a:latin typeface="+mn-lt"/>
                        </a:rPr>
                        <a:t>0.0031</a:t>
                      </a:r>
                      <a:endParaRPr lang="en-IN" dirty="0">
                        <a:latin typeface="+mn-lt"/>
                      </a:endParaRPr>
                    </a:p>
                  </a:txBody>
                  <a:tcPr/>
                </a:tc>
                <a:tc>
                  <a:txBody>
                    <a:bodyPr/>
                    <a:lstStyle/>
                    <a:p>
                      <a:r>
                        <a:rPr lang="en-US" dirty="0">
                          <a:latin typeface="+mn-lt"/>
                        </a:rPr>
                        <a:t>0.0898</a:t>
                      </a:r>
                      <a:endParaRPr lang="en-IN" dirty="0">
                        <a:latin typeface="+mn-lt"/>
                      </a:endParaRPr>
                    </a:p>
                  </a:txBody>
                  <a:tcPr/>
                </a:tc>
                <a:tc>
                  <a:txBody>
                    <a:bodyPr/>
                    <a:lstStyle/>
                    <a:p>
                      <a:r>
                        <a:rPr lang="en-US" dirty="0">
                          <a:latin typeface="+mn-lt"/>
                        </a:rPr>
                        <a:t>0.0898</a:t>
                      </a:r>
                      <a:endParaRPr lang="en-IN" dirty="0">
                        <a:latin typeface="+mn-lt"/>
                      </a:endParaRPr>
                    </a:p>
                  </a:txBody>
                  <a:tcPr/>
                </a:tc>
                <a:tc>
                  <a:txBody>
                    <a:bodyPr/>
                    <a:lstStyle/>
                    <a:p>
                      <a:r>
                        <a:rPr lang="en-US" dirty="0">
                          <a:latin typeface="+mn-lt"/>
                        </a:rPr>
                        <a:t>7.3282</a:t>
                      </a:r>
                      <a:endParaRPr lang="en-IN" dirty="0">
                        <a:latin typeface="+mn-lt"/>
                      </a:endParaRPr>
                    </a:p>
                  </a:txBody>
                  <a:tcPr/>
                </a:tc>
                <a:tc>
                  <a:txBody>
                    <a:bodyPr/>
                    <a:lstStyle/>
                    <a:p>
                      <a:r>
                        <a:rPr lang="en-US" dirty="0">
                          <a:latin typeface="+mn-lt"/>
                        </a:rPr>
                        <a:t>99.2%</a:t>
                      </a:r>
                      <a:endParaRPr lang="en-IN" dirty="0">
                        <a:latin typeface="+mn-lt"/>
                      </a:endParaRPr>
                    </a:p>
                  </a:txBody>
                  <a:tcPr/>
                </a:tc>
                <a:extLst>
                  <a:ext uri="{0D108BD9-81ED-4DB2-BD59-A6C34878D82A}">
                    <a16:rowId xmlns:a16="http://schemas.microsoft.com/office/drawing/2014/main" val="2363479035"/>
                  </a:ext>
                </a:extLst>
              </a:tr>
              <a:tr h="1351706">
                <a:tc>
                  <a:txBody>
                    <a:bodyPr/>
                    <a:lstStyle/>
                    <a:p>
                      <a:endParaRPr lang="en-IN" dirty="0">
                        <a:latin typeface="+mn-lt"/>
                      </a:endParaRPr>
                    </a:p>
                  </a:txBody>
                  <a:tcPr/>
                </a:tc>
                <a:tc>
                  <a:txBody>
                    <a:bodyPr/>
                    <a:lstStyle/>
                    <a:p>
                      <a:r>
                        <a:rPr lang="en-US" sz="1400" dirty="0">
                          <a:latin typeface="+mn-lt"/>
                        </a:rPr>
                        <a:t>ABNORMAL STAGE</a:t>
                      </a:r>
                      <a:endParaRPr lang="en-IN" sz="1400" dirty="0">
                        <a:latin typeface="+mn-lt"/>
                      </a:endParaRPr>
                    </a:p>
                  </a:txBody>
                  <a:tcPr/>
                </a:tc>
                <a:tc>
                  <a:txBody>
                    <a:bodyPr/>
                    <a:lstStyle/>
                    <a:p>
                      <a:r>
                        <a:rPr lang="en-US" dirty="0">
                          <a:latin typeface="+mn-lt"/>
                        </a:rPr>
                        <a:t>0.1502</a:t>
                      </a:r>
                      <a:endParaRPr lang="en-IN" dirty="0">
                        <a:latin typeface="+mn-lt"/>
                      </a:endParaRPr>
                    </a:p>
                  </a:txBody>
                  <a:tcPr/>
                </a:tc>
                <a:tc>
                  <a:txBody>
                    <a:bodyPr/>
                    <a:lstStyle/>
                    <a:p>
                      <a:r>
                        <a:rPr lang="en-US" dirty="0">
                          <a:latin typeface="+mn-lt"/>
                        </a:rPr>
                        <a:t>0.7693</a:t>
                      </a:r>
                      <a:endParaRPr lang="en-IN" dirty="0">
                        <a:latin typeface="+mn-lt"/>
                      </a:endParaRPr>
                    </a:p>
                  </a:txBody>
                  <a:tcPr/>
                </a:tc>
                <a:tc>
                  <a:txBody>
                    <a:bodyPr/>
                    <a:lstStyle/>
                    <a:p>
                      <a:r>
                        <a:rPr lang="en-US" dirty="0">
                          <a:latin typeface="+mn-lt"/>
                        </a:rPr>
                        <a:t>0.0031</a:t>
                      </a:r>
                      <a:endParaRPr lang="en-IN" dirty="0">
                        <a:latin typeface="+mn-lt"/>
                      </a:endParaRPr>
                    </a:p>
                  </a:txBody>
                  <a:tcPr/>
                </a:tc>
                <a:tc>
                  <a:txBody>
                    <a:bodyPr/>
                    <a:lstStyle/>
                    <a:p>
                      <a:r>
                        <a:rPr lang="en-US" dirty="0">
                          <a:latin typeface="+mn-lt"/>
                        </a:rPr>
                        <a:t>0.0898</a:t>
                      </a:r>
                      <a:endParaRPr lang="en-IN" dirty="0">
                        <a:latin typeface="+mn-lt"/>
                      </a:endParaRPr>
                    </a:p>
                  </a:txBody>
                  <a:tcPr/>
                </a:tc>
                <a:tc>
                  <a:txBody>
                    <a:bodyPr/>
                    <a:lstStyle/>
                    <a:p>
                      <a:r>
                        <a:rPr lang="en-US" dirty="0">
                          <a:latin typeface="+mn-lt"/>
                        </a:rPr>
                        <a:t>0.0898</a:t>
                      </a:r>
                      <a:endParaRPr lang="en-IN" dirty="0">
                        <a:latin typeface="+mn-lt"/>
                      </a:endParaRPr>
                    </a:p>
                  </a:txBody>
                  <a:tcPr/>
                </a:tc>
                <a:tc>
                  <a:txBody>
                    <a:bodyPr/>
                    <a:lstStyle/>
                    <a:p>
                      <a:r>
                        <a:rPr lang="en-US" dirty="0">
                          <a:latin typeface="+mn-lt"/>
                        </a:rPr>
                        <a:t>7.3726</a:t>
                      </a:r>
                      <a:endParaRPr lang="en-IN" dirty="0">
                        <a:latin typeface="+mn-lt"/>
                      </a:endParaRPr>
                    </a:p>
                  </a:txBody>
                  <a:tcPr/>
                </a:tc>
                <a:tc>
                  <a:txBody>
                    <a:bodyPr/>
                    <a:lstStyle/>
                    <a:p>
                      <a:r>
                        <a:rPr lang="en-US" dirty="0">
                          <a:latin typeface="+mn-lt"/>
                        </a:rPr>
                        <a:t>99.2%</a:t>
                      </a:r>
                      <a:endParaRPr lang="en-IN" dirty="0">
                        <a:latin typeface="+mn-lt"/>
                      </a:endParaRPr>
                    </a:p>
                  </a:txBody>
                  <a:tcPr/>
                </a:tc>
                <a:extLst>
                  <a:ext uri="{0D108BD9-81ED-4DB2-BD59-A6C34878D82A}">
                    <a16:rowId xmlns:a16="http://schemas.microsoft.com/office/drawing/2014/main" val="2054212413"/>
                  </a:ext>
                </a:extLst>
              </a:tr>
            </a:tbl>
          </a:graphicData>
        </a:graphic>
      </p:graphicFrame>
      <p:pic>
        <p:nvPicPr>
          <p:cNvPr id="6" name="Picture 5">
            <a:extLst>
              <a:ext uri="{FF2B5EF4-FFF2-40B4-BE49-F238E27FC236}">
                <a16:creationId xmlns:a16="http://schemas.microsoft.com/office/drawing/2014/main" id="{41E9981B-2E25-E9E5-429B-7E2A906D32B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2979" y="3429000"/>
            <a:ext cx="684736" cy="1051569"/>
          </a:xfrm>
          <a:prstGeom prst="rect">
            <a:avLst/>
          </a:prstGeom>
        </p:spPr>
      </p:pic>
      <p:pic>
        <p:nvPicPr>
          <p:cNvPr id="5" name="Picture 4">
            <a:extLst>
              <a:ext uri="{FF2B5EF4-FFF2-40B4-BE49-F238E27FC236}">
                <a16:creationId xmlns:a16="http://schemas.microsoft.com/office/drawing/2014/main" id="{5557125C-71EB-347E-9AC1-2552F3B17E9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476" y="4835951"/>
            <a:ext cx="678611" cy="1051569"/>
          </a:xfrm>
          <a:prstGeom prst="rect">
            <a:avLst/>
          </a:prstGeom>
        </p:spPr>
      </p:pic>
    </p:spTree>
    <p:extLst>
      <p:ext uri="{BB962C8B-B14F-4D97-AF65-F5344CB8AC3E}">
        <p14:creationId xmlns:p14="http://schemas.microsoft.com/office/powerpoint/2010/main" val="345205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EACB896-5156-3F64-E891-D85CB1C4EC3A}"/>
              </a:ext>
            </a:extLst>
          </p:cNvPr>
          <p:cNvGraphicFramePr>
            <a:graphicFrameLocks noGrp="1"/>
          </p:cNvGraphicFramePr>
          <p:nvPr>
            <p:extLst>
              <p:ext uri="{D42A27DB-BD31-4B8C-83A1-F6EECF244321}">
                <p14:modId xmlns:p14="http://schemas.microsoft.com/office/powerpoint/2010/main" val="3231778948"/>
              </p:ext>
            </p:extLst>
          </p:nvPr>
        </p:nvGraphicFramePr>
        <p:xfrm>
          <a:off x="820132" y="719665"/>
          <a:ext cx="10539162" cy="5125600"/>
        </p:xfrm>
        <a:graphic>
          <a:graphicData uri="http://schemas.openxmlformats.org/drawingml/2006/table">
            <a:tbl>
              <a:tblPr firstRow="1" bandRow="1">
                <a:tableStyleId>{8799B23B-EC83-4686-B30A-512413B5E67A}</a:tableStyleId>
              </a:tblPr>
              <a:tblGrid>
                <a:gridCol w="1110394">
                  <a:extLst>
                    <a:ext uri="{9D8B030D-6E8A-4147-A177-3AD203B41FA5}">
                      <a16:colId xmlns:a16="http://schemas.microsoft.com/office/drawing/2014/main" val="2756866327"/>
                    </a:ext>
                  </a:extLst>
                </a:gridCol>
                <a:gridCol w="1189746">
                  <a:extLst>
                    <a:ext uri="{9D8B030D-6E8A-4147-A177-3AD203B41FA5}">
                      <a16:colId xmlns:a16="http://schemas.microsoft.com/office/drawing/2014/main" val="3495230131"/>
                    </a:ext>
                  </a:extLst>
                </a:gridCol>
                <a:gridCol w="1557521">
                  <a:extLst>
                    <a:ext uri="{9D8B030D-6E8A-4147-A177-3AD203B41FA5}">
                      <a16:colId xmlns:a16="http://schemas.microsoft.com/office/drawing/2014/main" val="1721279402"/>
                    </a:ext>
                  </a:extLst>
                </a:gridCol>
                <a:gridCol w="1091248">
                  <a:extLst>
                    <a:ext uri="{9D8B030D-6E8A-4147-A177-3AD203B41FA5}">
                      <a16:colId xmlns:a16="http://schemas.microsoft.com/office/drawing/2014/main" val="2924687843"/>
                    </a:ext>
                  </a:extLst>
                </a:gridCol>
                <a:gridCol w="1062533">
                  <a:extLst>
                    <a:ext uri="{9D8B030D-6E8A-4147-A177-3AD203B41FA5}">
                      <a16:colId xmlns:a16="http://schemas.microsoft.com/office/drawing/2014/main" val="2010658675"/>
                    </a:ext>
                  </a:extLst>
                </a:gridCol>
                <a:gridCol w="1263551">
                  <a:extLst>
                    <a:ext uri="{9D8B030D-6E8A-4147-A177-3AD203B41FA5}">
                      <a16:colId xmlns:a16="http://schemas.microsoft.com/office/drawing/2014/main" val="1272660067"/>
                    </a:ext>
                  </a:extLst>
                </a:gridCol>
                <a:gridCol w="871084">
                  <a:extLst>
                    <a:ext uri="{9D8B030D-6E8A-4147-A177-3AD203B41FA5}">
                      <a16:colId xmlns:a16="http://schemas.microsoft.com/office/drawing/2014/main" val="3480201816"/>
                    </a:ext>
                  </a:extLst>
                </a:gridCol>
                <a:gridCol w="1129538">
                  <a:extLst>
                    <a:ext uri="{9D8B030D-6E8A-4147-A177-3AD203B41FA5}">
                      <a16:colId xmlns:a16="http://schemas.microsoft.com/office/drawing/2014/main" val="117501395"/>
                    </a:ext>
                  </a:extLst>
                </a:gridCol>
                <a:gridCol w="1263547">
                  <a:extLst>
                    <a:ext uri="{9D8B030D-6E8A-4147-A177-3AD203B41FA5}">
                      <a16:colId xmlns:a16="http://schemas.microsoft.com/office/drawing/2014/main" val="1640781944"/>
                    </a:ext>
                  </a:extLst>
                </a:gridCol>
              </a:tblGrid>
              <a:tr h="722636">
                <a:tc>
                  <a:txBody>
                    <a:bodyPr/>
                    <a:lstStyle/>
                    <a:p>
                      <a:r>
                        <a:rPr lang="en-US" sz="1400" dirty="0">
                          <a:latin typeface="+mn-lt"/>
                        </a:rPr>
                        <a:t>IMAGE</a:t>
                      </a:r>
                      <a:endParaRPr lang="en-IN" sz="1400" dirty="0">
                        <a:latin typeface="+mn-lt"/>
                      </a:endParaRPr>
                    </a:p>
                  </a:txBody>
                  <a:tcPr/>
                </a:tc>
                <a:tc>
                  <a:txBody>
                    <a:bodyPr/>
                    <a:lstStyle/>
                    <a:p>
                      <a:r>
                        <a:rPr lang="en-US" sz="1400" dirty="0">
                          <a:latin typeface="+mn-lt"/>
                        </a:rPr>
                        <a:t>STAGE</a:t>
                      </a:r>
                      <a:endParaRPr lang="en-IN" sz="1400" dirty="0">
                        <a:latin typeface="+mn-lt"/>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mn-lt"/>
                        </a:rPr>
                        <a:t>CORRELATION</a:t>
                      </a:r>
                      <a:endParaRPr lang="en-IN" sz="1400" dirty="0">
                        <a:latin typeface="+mn-lt"/>
                      </a:endParaRPr>
                    </a:p>
                    <a:p>
                      <a:endParaRPr lang="en-IN" sz="1400" dirty="0">
                        <a:latin typeface="+mn-lt"/>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mn-lt"/>
                        </a:rPr>
                        <a:t>ENERGY</a:t>
                      </a:r>
                      <a:endParaRPr lang="en-IN" sz="1400" dirty="0">
                        <a:latin typeface="+mn-lt"/>
                      </a:endParaRPr>
                    </a:p>
                    <a:p>
                      <a:endParaRPr lang="en-IN" sz="1400" dirty="0">
                        <a:latin typeface="+mn-lt"/>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mn-lt"/>
                        </a:rPr>
                        <a:t>MEAN</a:t>
                      </a:r>
                      <a:endParaRPr lang="en-IN" sz="1400" dirty="0">
                        <a:latin typeface="+mn-lt"/>
                      </a:endParaRPr>
                    </a:p>
                    <a:p>
                      <a:endParaRPr lang="en-IN" sz="1400" dirty="0">
                        <a:latin typeface="+mn-lt"/>
                      </a:endParaRPr>
                    </a:p>
                  </a:txBody>
                  <a:tcPr/>
                </a:tc>
                <a:tc>
                  <a:txBody>
                    <a:bodyPr/>
                    <a:lstStyle/>
                    <a:p>
                      <a:r>
                        <a:rPr lang="en-US" sz="1400" dirty="0">
                          <a:latin typeface="+mn-lt"/>
                        </a:rPr>
                        <a:t>STANDARD </a:t>
                      </a:r>
                    </a:p>
                    <a:p>
                      <a:r>
                        <a:rPr lang="en-US" sz="1400" dirty="0">
                          <a:latin typeface="+mn-lt"/>
                        </a:rPr>
                        <a:t>DEVIATION </a:t>
                      </a:r>
                      <a:endParaRPr lang="en-IN" sz="1400" dirty="0">
                        <a:latin typeface="+mn-lt"/>
                      </a:endParaRPr>
                    </a:p>
                    <a:p>
                      <a:endParaRPr lang="en-IN" sz="1400" dirty="0">
                        <a:latin typeface="+mn-lt"/>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mn-lt"/>
                        </a:rPr>
                        <a:t>RMS</a:t>
                      </a:r>
                      <a:endParaRPr lang="en-IN" sz="1400" dirty="0">
                        <a:latin typeface="+mn-lt"/>
                      </a:endParaRPr>
                    </a:p>
                    <a:p>
                      <a:endParaRPr lang="en-IN" sz="1400" dirty="0">
                        <a:latin typeface="+mn-lt"/>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mn-lt"/>
                        </a:rPr>
                        <a:t>KURTOSIS</a:t>
                      </a:r>
                      <a:endParaRPr lang="en-IN" sz="1400" dirty="0">
                        <a:latin typeface="+mn-lt"/>
                      </a:endParaRPr>
                    </a:p>
                    <a:p>
                      <a:endParaRPr lang="en-IN" dirty="0">
                        <a:latin typeface="+mn-lt"/>
                      </a:endParaRPr>
                    </a:p>
                  </a:txBody>
                  <a:tcPr/>
                </a:tc>
                <a:tc>
                  <a:txBody>
                    <a:bodyPr/>
                    <a:lstStyle/>
                    <a:p>
                      <a:r>
                        <a:rPr lang="en-US" sz="1400" dirty="0">
                          <a:latin typeface="+mn-lt"/>
                        </a:rPr>
                        <a:t>ACCURACY</a:t>
                      </a:r>
                      <a:endParaRPr lang="en-IN" sz="1400" dirty="0">
                        <a:latin typeface="+mn-lt"/>
                      </a:endParaRPr>
                    </a:p>
                  </a:txBody>
                  <a:tcPr/>
                </a:tc>
                <a:extLst>
                  <a:ext uri="{0D108BD9-81ED-4DB2-BD59-A6C34878D82A}">
                    <a16:rowId xmlns:a16="http://schemas.microsoft.com/office/drawing/2014/main" val="2750654477"/>
                  </a:ext>
                </a:extLst>
              </a:tr>
              <a:tr h="1098520">
                <a:tc>
                  <a:txBody>
                    <a:bodyPr/>
                    <a:lstStyle/>
                    <a:p>
                      <a:endParaRPr lang="en-IN" dirty="0">
                        <a:latin typeface="+mn-lt"/>
                      </a:endParaRPr>
                    </a:p>
                  </a:txBody>
                  <a:tcPr/>
                </a:tc>
                <a:tc>
                  <a:txBody>
                    <a:bodyPr/>
                    <a:lstStyle/>
                    <a:p>
                      <a:r>
                        <a:rPr lang="en-US" sz="1400" dirty="0">
                          <a:latin typeface="+mn-lt"/>
                        </a:rPr>
                        <a:t>ABNORMAL STAGE</a:t>
                      </a:r>
                      <a:endParaRPr lang="en-IN" sz="1400" dirty="0">
                        <a:latin typeface="+mn-lt"/>
                      </a:endParaRPr>
                    </a:p>
                  </a:txBody>
                  <a:tcPr/>
                </a:tc>
                <a:tc>
                  <a:txBody>
                    <a:bodyPr/>
                    <a:lstStyle/>
                    <a:p>
                      <a:r>
                        <a:rPr lang="en-US" dirty="0">
                          <a:latin typeface="+mn-lt"/>
                        </a:rPr>
                        <a:t>0.0648</a:t>
                      </a:r>
                      <a:endParaRPr lang="en-IN" dirty="0">
                        <a:latin typeface="+mn-lt"/>
                      </a:endParaRPr>
                    </a:p>
                  </a:txBody>
                  <a:tcPr/>
                </a:tc>
                <a:tc>
                  <a:txBody>
                    <a:bodyPr/>
                    <a:lstStyle/>
                    <a:p>
                      <a:r>
                        <a:rPr lang="en-US" dirty="0">
                          <a:latin typeface="+mn-lt"/>
                        </a:rPr>
                        <a:t>0.7701</a:t>
                      </a:r>
                      <a:endParaRPr lang="en-IN" dirty="0">
                        <a:latin typeface="+mn-lt"/>
                      </a:endParaRPr>
                    </a:p>
                  </a:txBody>
                  <a:tcPr/>
                </a:tc>
                <a:tc>
                  <a:txBody>
                    <a:bodyPr/>
                    <a:lstStyle/>
                    <a:p>
                      <a:r>
                        <a:rPr lang="en-US" dirty="0">
                          <a:latin typeface="+mn-lt"/>
                        </a:rPr>
                        <a:t>0.0016</a:t>
                      </a:r>
                      <a:endParaRPr lang="en-IN" dirty="0">
                        <a:latin typeface="+mn-lt"/>
                      </a:endParaRPr>
                    </a:p>
                  </a:txBody>
                  <a:tcPr/>
                </a:tc>
                <a:tc>
                  <a:txBody>
                    <a:bodyPr/>
                    <a:lstStyle/>
                    <a:p>
                      <a:r>
                        <a:rPr lang="en-US" dirty="0">
                          <a:latin typeface="+mn-lt"/>
                        </a:rPr>
                        <a:t>0.0898</a:t>
                      </a:r>
                      <a:endParaRPr lang="en-IN" dirty="0">
                        <a:latin typeface="+mn-lt"/>
                      </a:endParaRPr>
                    </a:p>
                  </a:txBody>
                  <a:tcPr/>
                </a:tc>
                <a:tc>
                  <a:txBody>
                    <a:bodyPr/>
                    <a:lstStyle/>
                    <a:p>
                      <a:r>
                        <a:rPr lang="en-US" dirty="0">
                          <a:latin typeface="+mn-lt"/>
                        </a:rPr>
                        <a:t>0.0898</a:t>
                      </a:r>
                      <a:endParaRPr lang="en-IN" dirty="0">
                        <a:latin typeface="+mn-lt"/>
                      </a:endParaRPr>
                    </a:p>
                  </a:txBody>
                  <a:tcPr/>
                </a:tc>
                <a:tc>
                  <a:txBody>
                    <a:bodyPr/>
                    <a:lstStyle/>
                    <a:p>
                      <a:r>
                        <a:rPr lang="en-US" dirty="0">
                          <a:latin typeface="+mn-lt"/>
                        </a:rPr>
                        <a:t>8.2980</a:t>
                      </a:r>
                      <a:endParaRPr lang="en-IN" dirty="0">
                        <a:latin typeface="+mn-lt"/>
                      </a:endParaRPr>
                    </a:p>
                  </a:txBody>
                  <a:tcPr/>
                </a:tc>
                <a:tc>
                  <a:txBody>
                    <a:bodyPr/>
                    <a:lstStyle/>
                    <a:p>
                      <a:r>
                        <a:rPr lang="en-US" dirty="0">
                          <a:latin typeface="+mn-lt"/>
                        </a:rPr>
                        <a:t>99.2%</a:t>
                      </a:r>
                      <a:endParaRPr lang="en-IN" dirty="0">
                        <a:latin typeface="+mn-lt"/>
                      </a:endParaRPr>
                    </a:p>
                  </a:txBody>
                  <a:tcPr/>
                </a:tc>
                <a:extLst>
                  <a:ext uri="{0D108BD9-81ED-4DB2-BD59-A6C34878D82A}">
                    <a16:rowId xmlns:a16="http://schemas.microsoft.com/office/drawing/2014/main" val="3190145483"/>
                  </a:ext>
                </a:extLst>
              </a:tr>
              <a:tr h="1098520">
                <a:tc>
                  <a:txBody>
                    <a:bodyPr/>
                    <a:lstStyle/>
                    <a:p>
                      <a:endParaRPr lang="en-IN" dirty="0">
                        <a:latin typeface="+mn-lt"/>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mn-lt"/>
                        </a:rPr>
                        <a:t>ABNORMAL STAGE</a:t>
                      </a:r>
                      <a:endParaRPr lang="en-IN" sz="1400" dirty="0">
                        <a:latin typeface="+mn-lt"/>
                      </a:endParaRPr>
                    </a:p>
                    <a:p>
                      <a:endParaRPr lang="en-IN" dirty="0">
                        <a:latin typeface="+mn-lt"/>
                      </a:endParaRPr>
                    </a:p>
                  </a:txBody>
                  <a:tcPr/>
                </a:tc>
                <a:tc>
                  <a:txBody>
                    <a:bodyPr/>
                    <a:lstStyle/>
                    <a:p>
                      <a:r>
                        <a:rPr lang="en-US" dirty="0">
                          <a:latin typeface="+mn-lt"/>
                        </a:rPr>
                        <a:t>0.1247</a:t>
                      </a:r>
                      <a:endParaRPr lang="en-IN" dirty="0">
                        <a:latin typeface="+mn-lt"/>
                      </a:endParaRPr>
                    </a:p>
                  </a:txBody>
                  <a:tcPr/>
                </a:tc>
                <a:tc>
                  <a:txBody>
                    <a:bodyPr/>
                    <a:lstStyle/>
                    <a:p>
                      <a:r>
                        <a:rPr lang="en-US" dirty="0">
                          <a:latin typeface="+mn-lt"/>
                        </a:rPr>
                        <a:t>0.7488</a:t>
                      </a:r>
                      <a:endParaRPr lang="en-IN" dirty="0">
                        <a:latin typeface="+mn-lt"/>
                      </a:endParaRPr>
                    </a:p>
                  </a:txBody>
                  <a:tcPr/>
                </a:tc>
                <a:tc>
                  <a:txBody>
                    <a:bodyPr/>
                    <a:lstStyle/>
                    <a:p>
                      <a:r>
                        <a:rPr lang="en-US" dirty="0">
                          <a:latin typeface="+mn-lt"/>
                        </a:rPr>
                        <a:t>0.0042</a:t>
                      </a:r>
                      <a:endParaRPr lang="en-IN" dirty="0">
                        <a:latin typeface="+mn-lt"/>
                      </a:endParaRPr>
                    </a:p>
                  </a:txBody>
                  <a:tcPr/>
                </a:tc>
                <a:tc>
                  <a:txBody>
                    <a:bodyPr/>
                    <a:lstStyle/>
                    <a:p>
                      <a:r>
                        <a:rPr lang="en-US" dirty="0">
                          <a:latin typeface="+mn-lt"/>
                        </a:rPr>
                        <a:t>0.0897</a:t>
                      </a:r>
                      <a:endParaRPr lang="en-IN" dirty="0">
                        <a:latin typeface="+mn-lt"/>
                      </a:endParaRPr>
                    </a:p>
                  </a:txBody>
                  <a:tcPr/>
                </a:tc>
                <a:tc>
                  <a:txBody>
                    <a:bodyPr/>
                    <a:lstStyle/>
                    <a:p>
                      <a:r>
                        <a:rPr lang="en-US" dirty="0">
                          <a:latin typeface="+mn-lt"/>
                        </a:rPr>
                        <a:t>0.0898</a:t>
                      </a:r>
                      <a:endParaRPr lang="en-IN" dirty="0">
                        <a:latin typeface="+mn-lt"/>
                      </a:endParaRPr>
                    </a:p>
                  </a:txBody>
                  <a:tcPr/>
                </a:tc>
                <a:tc>
                  <a:txBody>
                    <a:bodyPr/>
                    <a:lstStyle/>
                    <a:p>
                      <a:r>
                        <a:rPr lang="en-US" dirty="0">
                          <a:latin typeface="+mn-lt"/>
                        </a:rPr>
                        <a:t>7.7305</a:t>
                      </a:r>
                      <a:endParaRPr lang="en-IN" dirty="0">
                        <a:latin typeface="+mn-lt"/>
                      </a:endParaRPr>
                    </a:p>
                  </a:txBody>
                  <a:tcPr/>
                </a:tc>
                <a:tc>
                  <a:txBody>
                    <a:bodyPr/>
                    <a:lstStyle/>
                    <a:p>
                      <a:r>
                        <a:rPr lang="en-US" dirty="0">
                          <a:latin typeface="+mn-lt"/>
                        </a:rPr>
                        <a:t>99.2%</a:t>
                      </a:r>
                      <a:endParaRPr lang="en-IN" dirty="0">
                        <a:latin typeface="+mn-lt"/>
                      </a:endParaRPr>
                    </a:p>
                  </a:txBody>
                  <a:tcPr/>
                </a:tc>
                <a:extLst>
                  <a:ext uri="{0D108BD9-81ED-4DB2-BD59-A6C34878D82A}">
                    <a16:rowId xmlns:a16="http://schemas.microsoft.com/office/drawing/2014/main" val="768824218"/>
                  </a:ext>
                </a:extLst>
              </a:tr>
              <a:tr h="1098520">
                <a:tc>
                  <a:txBody>
                    <a:bodyPr/>
                    <a:lstStyle/>
                    <a:p>
                      <a:endParaRPr lang="en-IN" dirty="0">
                        <a:latin typeface="+mn-lt"/>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mn-lt"/>
                        </a:rPr>
                        <a:t>ABNORMAL STAGE</a:t>
                      </a:r>
                      <a:endParaRPr lang="en-IN" sz="1400" dirty="0">
                        <a:latin typeface="+mn-lt"/>
                      </a:endParaRPr>
                    </a:p>
                    <a:p>
                      <a:endParaRPr lang="en-IN" dirty="0">
                        <a:latin typeface="+mn-lt"/>
                      </a:endParaRPr>
                    </a:p>
                  </a:txBody>
                  <a:tcPr/>
                </a:tc>
                <a:tc>
                  <a:txBody>
                    <a:bodyPr/>
                    <a:lstStyle/>
                    <a:p>
                      <a:r>
                        <a:rPr lang="en-US" dirty="0">
                          <a:latin typeface="+mn-lt"/>
                        </a:rPr>
                        <a:t>0.1142</a:t>
                      </a:r>
                      <a:endParaRPr lang="en-IN" dirty="0">
                        <a:latin typeface="+mn-lt"/>
                      </a:endParaRPr>
                    </a:p>
                  </a:txBody>
                  <a:tcPr/>
                </a:tc>
                <a:tc>
                  <a:txBody>
                    <a:bodyPr/>
                    <a:lstStyle/>
                    <a:p>
                      <a:r>
                        <a:rPr lang="en-US" dirty="0">
                          <a:latin typeface="+mn-lt"/>
                        </a:rPr>
                        <a:t>0.7554</a:t>
                      </a:r>
                      <a:endParaRPr lang="en-IN" dirty="0">
                        <a:latin typeface="+mn-lt"/>
                      </a:endParaRPr>
                    </a:p>
                  </a:txBody>
                  <a:tcPr/>
                </a:tc>
                <a:tc>
                  <a:txBody>
                    <a:bodyPr/>
                    <a:lstStyle/>
                    <a:p>
                      <a:r>
                        <a:rPr lang="en-US" dirty="0">
                          <a:latin typeface="+mn-lt"/>
                        </a:rPr>
                        <a:t>0.0047</a:t>
                      </a:r>
                      <a:endParaRPr lang="en-IN" dirty="0">
                        <a:latin typeface="+mn-lt"/>
                      </a:endParaRPr>
                    </a:p>
                  </a:txBody>
                  <a:tcPr/>
                </a:tc>
                <a:tc>
                  <a:txBody>
                    <a:bodyPr/>
                    <a:lstStyle/>
                    <a:p>
                      <a:r>
                        <a:rPr lang="en-US" dirty="0">
                          <a:latin typeface="+mn-lt"/>
                        </a:rPr>
                        <a:t>0.0897</a:t>
                      </a:r>
                      <a:endParaRPr lang="en-IN" dirty="0">
                        <a:latin typeface="+mn-lt"/>
                      </a:endParaRPr>
                    </a:p>
                  </a:txBody>
                  <a:tcPr/>
                </a:tc>
                <a:tc>
                  <a:txBody>
                    <a:bodyPr/>
                    <a:lstStyle/>
                    <a:p>
                      <a:r>
                        <a:rPr lang="en-US" dirty="0">
                          <a:latin typeface="+mn-lt"/>
                        </a:rPr>
                        <a:t>0.0898</a:t>
                      </a:r>
                      <a:endParaRPr lang="en-IN" dirty="0">
                        <a:latin typeface="+mn-lt"/>
                      </a:endParaRPr>
                    </a:p>
                  </a:txBody>
                  <a:tcPr/>
                </a:tc>
                <a:tc>
                  <a:txBody>
                    <a:bodyPr/>
                    <a:lstStyle/>
                    <a:p>
                      <a:r>
                        <a:rPr lang="en-US" dirty="0">
                          <a:latin typeface="+mn-lt"/>
                        </a:rPr>
                        <a:t>9.3640</a:t>
                      </a:r>
                      <a:endParaRPr lang="en-IN" dirty="0">
                        <a:latin typeface="+mn-lt"/>
                      </a:endParaRPr>
                    </a:p>
                  </a:txBody>
                  <a:tcPr/>
                </a:tc>
                <a:tc>
                  <a:txBody>
                    <a:bodyPr/>
                    <a:lstStyle/>
                    <a:p>
                      <a:r>
                        <a:rPr lang="en-US" dirty="0">
                          <a:latin typeface="+mn-lt"/>
                        </a:rPr>
                        <a:t>99.2%</a:t>
                      </a:r>
                      <a:endParaRPr lang="en-IN" dirty="0">
                        <a:latin typeface="+mn-lt"/>
                      </a:endParaRPr>
                    </a:p>
                  </a:txBody>
                  <a:tcPr/>
                </a:tc>
                <a:extLst>
                  <a:ext uri="{0D108BD9-81ED-4DB2-BD59-A6C34878D82A}">
                    <a16:rowId xmlns:a16="http://schemas.microsoft.com/office/drawing/2014/main" val="2269940346"/>
                  </a:ext>
                </a:extLst>
              </a:tr>
              <a:tr h="1098520">
                <a:tc>
                  <a:txBody>
                    <a:bodyPr/>
                    <a:lstStyle/>
                    <a:p>
                      <a:endParaRPr lang="en-IN" dirty="0">
                        <a:latin typeface="+mn-lt"/>
                      </a:endParaRPr>
                    </a:p>
                  </a:txBody>
                  <a:tcPr/>
                </a:tc>
                <a:tc>
                  <a:txBody>
                    <a:bodyPr/>
                    <a:lstStyle/>
                    <a:p>
                      <a:r>
                        <a:rPr lang="en-US" sz="1400" dirty="0">
                          <a:latin typeface="+mn-lt"/>
                        </a:rPr>
                        <a:t>NORMAL STAGE</a:t>
                      </a:r>
                      <a:endParaRPr lang="en-IN" sz="1400" dirty="0">
                        <a:latin typeface="+mn-lt"/>
                      </a:endParaRPr>
                    </a:p>
                  </a:txBody>
                  <a:tcPr/>
                </a:tc>
                <a:tc>
                  <a:txBody>
                    <a:bodyPr/>
                    <a:lstStyle/>
                    <a:p>
                      <a:r>
                        <a:rPr lang="en-US" dirty="0">
                          <a:latin typeface="+mn-lt"/>
                        </a:rPr>
                        <a:t>0.1318</a:t>
                      </a:r>
                    </a:p>
                    <a:p>
                      <a:endParaRPr lang="en-IN" dirty="0">
                        <a:latin typeface="+mn-lt"/>
                      </a:endParaRPr>
                    </a:p>
                  </a:txBody>
                  <a:tcPr/>
                </a:tc>
                <a:tc>
                  <a:txBody>
                    <a:bodyPr/>
                    <a:lstStyle/>
                    <a:p>
                      <a:r>
                        <a:rPr lang="en-US" dirty="0">
                          <a:latin typeface="+mn-lt"/>
                        </a:rPr>
                        <a:t>0.7746</a:t>
                      </a:r>
                      <a:endParaRPr lang="en-IN" dirty="0">
                        <a:latin typeface="+mn-lt"/>
                      </a:endParaRPr>
                    </a:p>
                  </a:txBody>
                  <a:tcPr/>
                </a:tc>
                <a:tc>
                  <a:txBody>
                    <a:bodyPr/>
                    <a:lstStyle/>
                    <a:p>
                      <a:r>
                        <a:rPr lang="en-US" dirty="0">
                          <a:latin typeface="+mn-lt"/>
                        </a:rPr>
                        <a:t>0.0044</a:t>
                      </a:r>
                      <a:endParaRPr lang="en-IN" dirty="0">
                        <a:latin typeface="+mn-lt"/>
                      </a:endParaRPr>
                    </a:p>
                  </a:txBody>
                  <a:tcPr/>
                </a:tc>
                <a:tc>
                  <a:txBody>
                    <a:bodyPr/>
                    <a:lstStyle/>
                    <a:p>
                      <a:r>
                        <a:rPr lang="en-US" dirty="0">
                          <a:latin typeface="+mn-lt"/>
                        </a:rPr>
                        <a:t>0.0897</a:t>
                      </a:r>
                      <a:endParaRPr lang="en-IN" dirty="0">
                        <a:latin typeface="+mn-lt"/>
                      </a:endParaRPr>
                    </a:p>
                  </a:txBody>
                  <a:tcPr/>
                </a:tc>
                <a:tc>
                  <a:txBody>
                    <a:bodyPr/>
                    <a:lstStyle/>
                    <a:p>
                      <a:r>
                        <a:rPr lang="en-US" dirty="0">
                          <a:latin typeface="+mn-lt"/>
                        </a:rPr>
                        <a:t>0.0898</a:t>
                      </a:r>
                      <a:endParaRPr lang="en-IN" dirty="0">
                        <a:latin typeface="+mn-lt"/>
                      </a:endParaRPr>
                    </a:p>
                  </a:txBody>
                  <a:tcPr/>
                </a:tc>
                <a:tc>
                  <a:txBody>
                    <a:bodyPr/>
                    <a:lstStyle/>
                    <a:p>
                      <a:r>
                        <a:rPr lang="en-US" dirty="0">
                          <a:latin typeface="+mn-lt"/>
                        </a:rPr>
                        <a:t>8.2850</a:t>
                      </a:r>
                      <a:endParaRPr lang="en-IN" dirty="0">
                        <a:latin typeface="+mn-lt"/>
                      </a:endParaRPr>
                    </a:p>
                  </a:txBody>
                  <a:tcPr/>
                </a:tc>
                <a:tc>
                  <a:txBody>
                    <a:bodyPr/>
                    <a:lstStyle/>
                    <a:p>
                      <a:r>
                        <a:rPr lang="en-US" dirty="0">
                          <a:latin typeface="+mn-lt"/>
                        </a:rPr>
                        <a:t>99.2%</a:t>
                      </a:r>
                      <a:endParaRPr lang="en-IN" dirty="0">
                        <a:latin typeface="+mn-lt"/>
                      </a:endParaRPr>
                    </a:p>
                  </a:txBody>
                  <a:tcPr/>
                </a:tc>
                <a:extLst>
                  <a:ext uri="{0D108BD9-81ED-4DB2-BD59-A6C34878D82A}">
                    <a16:rowId xmlns:a16="http://schemas.microsoft.com/office/drawing/2014/main" val="2144508115"/>
                  </a:ext>
                </a:extLst>
              </a:tr>
            </a:tbl>
          </a:graphicData>
        </a:graphic>
      </p:graphicFrame>
      <p:pic>
        <p:nvPicPr>
          <p:cNvPr id="4" name="Picture 3">
            <a:extLst>
              <a:ext uri="{FF2B5EF4-FFF2-40B4-BE49-F238E27FC236}">
                <a16:creationId xmlns:a16="http://schemas.microsoft.com/office/drawing/2014/main" id="{9ACEAFBF-C90D-EDD3-2521-2AEBE9E55F4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7722" y="1508289"/>
            <a:ext cx="958785" cy="999241"/>
          </a:xfrm>
          <a:prstGeom prst="rect">
            <a:avLst/>
          </a:prstGeom>
        </p:spPr>
      </p:pic>
      <p:pic>
        <p:nvPicPr>
          <p:cNvPr id="6" name="Picture 5">
            <a:extLst>
              <a:ext uri="{FF2B5EF4-FFF2-40B4-BE49-F238E27FC236}">
                <a16:creationId xmlns:a16="http://schemas.microsoft.com/office/drawing/2014/main" id="{7322BFD3-15A1-AA15-92AC-FBA0D234FDA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7493" y="2592372"/>
            <a:ext cx="999241" cy="999241"/>
          </a:xfrm>
          <a:prstGeom prst="rect">
            <a:avLst/>
          </a:prstGeom>
        </p:spPr>
      </p:pic>
      <p:pic>
        <p:nvPicPr>
          <p:cNvPr id="8" name="Picture 7">
            <a:extLst>
              <a:ext uri="{FF2B5EF4-FFF2-40B4-BE49-F238E27FC236}">
                <a16:creationId xmlns:a16="http://schemas.microsoft.com/office/drawing/2014/main" id="{AEC81102-7BAB-0C19-556E-56E7E7EE99E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7493" y="3676455"/>
            <a:ext cx="979014" cy="1008030"/>
          </a:xfrm>
          <a:prstGeom prst="rect">
            <a:avLst/>
          </a:prstGeom>
        </p:spPr>
      </p:pic>
      <p:pic>
        <p:nvPicPr>
          <p:cNvPr id="10" name="Picture 9">
            <a:extLst>
              <a:ext uri="{FF2B5EF4-FFF2-40B4-BE49-F238E27FC236}">
                <a16:creationId xmlns:a16="http://schemas.microsoft.com/office/drawing/2014/main" id="{61EF3649-1678-F1E4-7334-E0D81299F5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58477" y="4793853"/>
            <a:ext cx="1008030" cy="1008030"/>
          </a:xfrm>
          <a:prstGeom prst="rect">
            <a:avLst/>
          </a:prstGeom>
        </p:spPr>
      </p:pic>
    </p:spTree>
    <p:extLst>
      <p:ext uri="{BB962C8B-B14F-4D97-AF65-F5344CB8AC3E}">
        <p14:creationId xmlns:p14="http://schemas.microsoft.com/office/powerpoint/2010/main" val="2827720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1814A41A-3805-6D30-EB98-D9F60B9DA08F}"/>
              </a:ext>
            </a:extLst>
          </p:cNvPr>
          <p:cNvGraphicFramePr>
            <a:graphicFrameLocks noGrp="1"/>
          </p:cNvGraphicFramePr>
          <p:nvPr>
            <p:extLst>
              <p:ext uri="{D42A27DB-BD31-4B8C-83A1-F6EECF244321}">
                <p14:modId xmlns:p14="http://schemas.microsoft.com/office/powerpoint/2010/main" val="1302562506"/>
              </p:ext>
            </p:extLst>
          </p:nvPr>
        </p:nvGraphicFramePr>
        <p:xfrm>
          <a:off x="820132" y="719665"/>
          <a:ext cx="10558017" cy="5450650"/>
        </p:xfrm>
        <a:graphic>
          <a:graphicData uri="http://schemas.openxmlformats.org/drawingml/2006/table">
            <a:tbl>
              <a:tblPr firstRow="1" bandRow="1">
                <a:tableStyleId>{8799B23B-EC83-4686-B30A-512413B5E67A}</a:tableStyleId>
              </a:tblPr>
              <a:tblGrid>
                <a:gridCol w="1074656">
                  <a:extLst>
                    <a:ext uri="{9D8B030D-6E8A-4147-A177-3AD203B41FA5}">
                      <a16:colId xmlns:a16="http://schemas.microsoft.com/office/drawing/2014/main" val="1200857254"/>
                    </a:ext>
                  </a:extLst>
                </a:gridCol>
                <a:gridCol w="1027521">
                  <a:extLst>
                    <a:ext uri="{9D8B030D-6E8A-4147-A177-3AD203B41FA5}">
                      <a16:colId xmlns:a16="http://schemas.microsoft.com/office/drawing/2014/main" val="1702673593"/>
                    </a:ext>
                  </a:extLst>
                </a:gridCol>
                <a:gridCol w="1574277">
                  <a:extLst>
                    <a:ext uri="{9D8B030D-6E8A-4147-A177-3AD203B41FA5}">
                      <a16:colId xmlns:a16="http://schemas.microsoft.com/office/drawing/2014/main" val="2783417536"/>
                    </a:ext>
                  </a:extLst>
                </a:gridCol>
                <a:gridCol w="1015998">
                  <a:extLst>
                    <a:ext uri="{9D8B030D-6E8A-4147-A177-3AD203B41FA5}">
                      <a16:colId xmlns:a16="http://schemas.microsoft.com/office/drawing/2014/main" val="242167087"/>
                    </a:ext>
                  </a:extLst>
                </a:gridCol>
                <a:gridCol w="1173113">
                  <a:extLst>
                    <a:ext uri="{9D8B030D-6E8A-4147-A177-3AD203B41FA5}">
                      <a16:colId xmlns:a16="http://schemas.microsoft.com/office/drawing/2014/main" val="3365030244"/>
                    </a:ext>
                  </a:extLst>
                </a:gridCol>
                <a:gridCol w="1298806">
                  <a:extLst>
                    <a:ext uri="{9D8B030D-6E8A-4147-A177-3AD203B41FA5}">
                      <a16:colId xmlns:a16="http://schemas.microsoft.com/office/drawing/2014/main" val="4185233989"/>
                    </a:ext>
                  </a:extLst>
                </a:gridCol>
                <a:gridCol w="1047420">
                  <a:extLst>
                    <a:ext uri="{9D8B030D-6E8A-4147-A177-3AD203B41FA5}">
                      <a16:colId xmlns:a16="http://schemas.microsoft.com/office/drawing/2014/main" val="538889205"/>
                    </a:ext>
                  </a:extLst>
                </a:gridCol>
                <a:gridCol w="1173113">
                  <a:extLst>
                    <a:ext uri="{9D8B030D-6E8A-4147-A177-3AD203B41FA5}">
                      <a16:colId xmlns:a16="http://schemas.microsoft.com/office/drawing/2014/main" val="1504700084"/>
                    </a:ext>
                  </a:extLst>
                </a:gridCol>
                <a:gridCol w="1173113">
                  <a:extLst>
                    <a:ext uri="{9D8B030D-6E8A-4147-A177-3AD203B41FA5}">
                      <a16:colId xmlns:a16="http://schemas.microsoft.com/office/drawing/2014/main" val="2117800"/>
                    </a:ext>
                  </a:extLst>
                </a:gridCol>
              </a:tblGrid>
              <a:tr h="631779">
                <a:tc>
                  <a:txBody>
                    <a:bodyPr/>
                    <a:lstStyle/>
                    <a:p>
                      <a:r>
                        <a:rPr lang="en-US" sz="1400" dirty="0">
                          <a:latin typeface="+mn-lt"/>
                        </a:rPr>
                        <a:t>IMAGE</a:t>
                      </a:r>
                      <a:endParaRPr lang="en-IN" sz="1400" dirty="0">
                        <a:latin typeface="+mn-lt"/>
                      </a:endParaRPr>
                    </a:p>
                  </a:txBody>
                  <a:tcPr/>
                </a:tc>
                <a:tc>
                  <a:txBody>
                    <a:bodyPr/>
                    <a:lstStyle/>
                    <a:p>
                      <a:r>
                        <a:rPr lang="en-US" sz="1400" dirty="0">
                          <a:latin typeface="+mn-lt"/>
                        </a:rPr>
                        <a:t>STAGE</a:t>
                      </a:r>
                      <a:endParaRPr lang="en-IN" sz="1400" dirty="0">
                        <a:latin typeface="+mn-lt"/>
                      </a:endParaRPr>
                    </a:p>
                  </a:txBody>
                  <a:tcPr/>
                </a:tc>
                <a:tc>
                  <a:txBody>
                    <a:bodyPr/>
                    <a:lstStyle/>
                    <a:p>
                      <a:r>
                        <a:rPr lang="en-US" sz="1400" dirty="0">
                          <a:latin typeface="+mn-lt"/>
                        </a:rPr>
                        <a:t>CORRELATION</a:t>
                      </a:r>
                      <a:endParaRPr lang="en-IN" sz="1400" dirty="0">
                        <a:latin typeface="+mn-lt"/>
                      </a:endParaRPr>
                    </a:p>
                  </a:txBody>
                  <a:tcPr/>
                </a:tc>
                <a:tc>
                  <a:txBody>
                    <a:bodyPr/>
                    <a:lstStyle/>
                    <a:p>
                      <a:r>
                        <a:rPr lang="en-US" sz="1400" dirty="0">
                          <a:latin typeface="+mn-lt"/>
                        </a:rPr>
                        <a:t>ENERGY </a:t>
                      </a:r>
                      <a:endParaRPr lang="en-IN" sz="1400" dirty="0">
                        <a:latin typeface="+mn-lt"/>
                      </a:endParaRPr>
                    </a:p>
                  </a:txBody>
                  <a:tcPr/>
                </a:tc>
                <a:tc>
                  <a:txBody>
                    <a:bodyPr/>
                    <a:lstStyle/>
                    <a:p>
                      <a:r>
                        <a:rPr lang="en-US" sz="1400" dirty="0">
                          <a:latin typeface="+mn-lt"/>
                        </a:rPr>
                        <a:t>MEAN</a:t>
                      </a:r>
                      <a:endParaRPr lang="en-IN" sz="1400" dirty="0">
                        <a:latin typeface="+mn-lt"/>
                      </a:endParaRPr>
                    </a:p>
                  </a:txBody>
                  <a:tcPr/>
                </a:tc>
                <a:tc>
                  <a:txBody>
                    <a:bodyPr/>
                    <a:lstStyle/>
                    <a:p>
                      <a:r>
                        <a:rPr lang="en-US" sz="1400" dirty="0">
                          <a:latin typeface="+mn-lt"/>
                        </a:rPr>
                        <a:t>STANDARD </a:t>
                      </a:r>
                    </a:p>
                    <a:p>
                      <a:r>
                        <a:rPr lang="en-US" sz="1400" dirty="0">
                          <a:latin typeface="+mn-lt"/>
                        </a:rPr>
                        <a:t>DEVIATION</a:t>
                      </a:r>
                      <a:endParaRPr lang="en-IN" sz="1400" dirty="0">
                        <a:latin typeface="+mn-lt"/>
                      </a:endParaRPr>
                    </a:p>
                  </a:txBody>
                  <a:tcPr/>
                </a:tc>
                <a:tc>
                  <a:txBody>
                    <a:bodyPr/>
                    <a:lstStyle/>
                    <a:p>
                      <a:r>
                        <a:rPr lang="en-US" sz="1400" dirty="0">
                          <a:latin typeface="+mn-lt"/>
                        </a:rPr>
                        <a:t>RMS</a:t>
                      </a:r>
                      <a:endParaRPr lang="en-IN" sz="1400" dirty="0">
                        <a:latin typeface="+mn-lt"/>
                      </a:endParaRPr>
                    </a:p>
                  </a:txBody>
                  <a:tcPr/>
                </a:tc>
                <a:tc>
                  <a:txBody>
                    <a:bodyPr/>
                    <a:lstStyle/>
                    <a:p>
                      <a:r>
                        <a:rPr lang="en-US" sz="1400" dirty="0">
                          <a:latin typeface="+mn-lt"/>
                        </a:rPr>
                        <a:t>KURTOSIS</a:t>
                      </a:r>
                      <a:endParaRPr lang="en-IN" sz="1400" dirty="0">
                        <a:latin typeface="+mn-lt"/>
                      </a:endParaRPr>
                    </a:p>
                  </a:txBody>
                  <a:tcPr/>
                </a:tc>
                <a:tc>
                  <a:txBody>
                    <a:bodyPr/>
                    <a:lstStyle/>
                    <a:p>
                      <a:r>
                        <a:rPr lang="en-US" sz="1400" dirty="0">
                          <a:latin typeface="+mn-lt"/>
                        </a:rPr>
                        <a:t>ACCURACY</a:t>
                      </a:r>
                      <a:endParaRPr lang="en-IN" sz="1400" dirty="0">
                        <a:latin typeface="+mn-lt"/>
                      </a:endParaRPr>
                    </a:p>
                  </a:txBody>
                  <a:tcPr/>
                </a:tc>
                <a:extLst>
                  <a:ext uri="{0D108BD9-81ED-4DB2-BD59-A6C34878D82A}">
                    <a16:rowId xmlns:a16="http://schemas.microsoft.com/office/drawing/2014/main" val="25232775"/>
                  </a:ext>
                </a:extLst>
              </a:tr>
              <a:tr h="1241615">
                <a:tc>
                  <a:txBody>
                    <a:bodyPr/>
                    <a:lstStyle/>
                    <a:p>
                      <a:endParaRPr lang="en-IN" dirty="0">
                        <a:latin typeface="+mn-lt"/>
                      </a:endParaRPr>
                    </a:p>
                  </a:txBody>
                  <a:tcPr/>
                </a:tc>
                <a:tc>
                  <a:txBody>
                    <a:bodyPr/>
                    <a:lstStyle/>
                    <a:p>
                      <a:r>
                        <a:rPr lang="en-US" sz="1400" dirty="0">
                          <a:latin typeface="+mn-lt"/>
                        </a:rPr>
                        <a:t>NORMAL STAGE </a:t>
                      </a:r>
                      <a:endParaRPr lang="en-IN" sz="1400" dirty="0">
                        <a:latin typeface="+mn-lt"/>
                      </a:endParaRPr>
                    </a:p>
                  </a:txBody>
                  <a:tcPr/>
                </a:tc>
                <a:tc>
                  <a:txBody>
                    <a:bodyPr/>
                    <a:lstStyle/>
                    <a:p>
                      <a:r>
                        <a:rPr lang="en-US" dirty="0">
                          <a:latin typeface="+mn-lt"/>
                        </a:rPr>
                        <a:t>0.0664</a:t>
                      </a:r>
                      <a:endParaRPr lang="en-IN" dirty="0">
                        <a:latin typeface="+mn-lt"/>
                      </a:endParaRPr>
                    </a:p>
                  </a:txBody>
                  <a:tcPr/>
                </a:tc>
                <a:tc>
                  <a:txBody>
                    <a:bodyPr/>
                    <a:lstStyle/>
                    <a:p>
                      <a:r>
                        <a:rPr lang="en-US" dirty="0">
                          <a:latin typeface="+mn-lt"/>
                        </a:rPr>
                        <a:t>0.7493</a:t>
                      </a:r>
                      <a:endParaRPr lang="en-IN" dirty="0">
                        <a:latin typeface="+mn-lt"/>
                      </a:endParaRPr>
                    </a:p>
                  </a:txBody>
                  <a:tcPr/>
                </a:tc>
                <a:tc>
                  <a:txBody>
                    <a:bodyPr/>
                    <a:lstStyle/>
                    <a:p>
                      <a:r>
                        <a:rPr lang="en-US" dirty="0">
                          <a:latin typeface="+mn-lt"/>
                        </a:rPr>
                        <a:t>0.0036</a:t>
                      </a:r>
                      <a:endParaRPr lang="en-IN" dirty="0">
                        <a:latin typeface="+mn-lt"/>
                      </a:endParaRPr>
                    </a:p>
                  </a:txBody>
                  <a:tcPr/>
                </a:tc>
                <a:tc>
                  <a:txBody>
                    <a:bodyPr/>
                    <a:lstStyle/>
                    <a:p>
                      <a:r>
                        <a:rPr lang="en-US" dirty="0">
                          <a:latin typeface="+mn-lt"/>
                        </a:rPr>
                        <a:t>0.0897</a:t>
                      </a:r>
                      <a:endParaRPr lang="en-IN" dirty="0">
                        <a:latin typeface="+mn-lt"/>
                      </a:endParaRPr>
                    </a:p>
                  </a:txBody>
                  <a:tcPr/>
                </a:tc>
                <a:tc>
                  <a:txBody>
                    <a:bodyPr/>
                    <a:lstStyle/>
                    <a:p>
                      <a:r>
                        <a:rPr lang="en-US" dirty="0">
                          <a:latin typeface="+mn-lt"/>
                        </a:rPr>
                        <a:t>0.0898</a:t>
                      </a:r>
                      <a:endParaRPr lang="en-IN" dirty="0">
                        <a:latin typeface="+mn-lt"/>
                      </a:endParaRPr>
                    </a:p>
                  </a:txBody>
                  <a:tcPr/>
                </a:tc>
                <a:tc>
                  <a:txBody>
                    <a:bodyPr/>
                    <a:lstStyle/>
                    <a:p>
                      <a:r>
                        <a:rPr lang="en-US" dirty="0">
                          <a:latin typeface="+mn-lt"/>
                        </a:rPr>
                        <a:t>7.1184</a:t>
                      </a:r>
                      <a:endParaRPr lang="en-IN" dirty="0">
                        <a:latin typeface="+mn-lt"/>
                      </a:endParaRPr>
                    </a:p>
                  </a:txBody>
                  <a:tcPr/>
                </a:tc>
                <a:tc>
                  <a:txBody>
                    <a:bodyPr/>
                    <a:lstStyle/>
                    <a:p>
                      <a:r>
                        <a:rPr lang="en-US" dirty="0">
                          <a:latin typeface="+mn-lt"/>
                        </a:rPr>
                        <a:t>99.2%</a:t>
                      </a:r>
                      <a:endParaRPr lang="en-IN" dirty="0">
                        <a:latin typeface="+mn-lt"/>
                      </a:endParaRPr>
                    </a:p>
                  </a:txBody>
                  <a:tcPr/>
                </a:tc>
                <a:extLst>
                  <a:ext uri="{0D108BD9-81ED-4DB2-BD59-A6C34878D82A}">
                    <a16:rowId xmlns:a16="http://schemas.microsoft.com/office/drawing/2014/main" val="3784046156"/>
                  </a:ext>
                </a:extLst>
              </a:tr>
              <a:tr h="1299267">
                <a:tc>
                  <a:txBody>
                    <a:bodyPr/>
                    <a:lstStyle/>
                    <a:p>
                      <a:endParaRPr lang="en-IN" dirty="0">
                        <a:latin typeface="+mn-lt"/>
                      </a:endParaRPr>
                    </a:p>
                  </a:txBody>
                  <a:tcPr/>
                </a:tc>
                <a:tc>
                  <a:txBody>
                    <a:bodyPr/>
                    <a:lstStyle/>
                    <a:p>
                      <a:r>
                        <a:rPr lang="en-US" sz="1400" dirty="0">
                          <a:latin typeface="+mn-lt"/>
                        </a:rPr>
                        <a:t>NORMAL STAGE</a:t>
                      </a:r>
                      <a:endParaRPr lang="en-IN" sz="1400" dirty="0">
                        <a:latin typeface="+mn-lt"/>
                      </a:endParaRPr>
                    </a:p>
                  </a:txBody>
                  <a:tcPr/>
                </a:tc>
                <a:tc>
                  <a:txBody>
                    <a:bodyPr/>
                    <a:lstStyle/>
                    <a:p>
                      <a:r>
                        <a:rPr lang="en-US" dirty="0">
                          <a:latin typeface="+mn-lt"/>
                        </a:rPr>
                        <a:t>0.0576</a:t>
                      </a:r>
                      <a:endParaRPr lang="en-IN" dirty="0">
                        <a:latin typeface="+mn-lt"/>
                      </a:endParaRPr>
                    </a:p>
                  </a:txBody>
                  <a:tcPr/>
                </a:tc>
                <a:tc>
                  <a:txBody>
                    <a:bodyPr/>
                    <a:lstStyle/>
                    <a:p>
                      <a:r>
                        <a:rPr lang="en-US" dirty="0">
                          <a:latin typeface="+mn-lt"/>
                        </a:rPr>
                        <a:t>0.8254</a:t>
                      </a:r>
                      <a:endParaRPr lang="en-IN" dirty="0">
                        <a:latin typeface="+mn-lt"/>
                      </a:endParaRPr>
                    </a:p>
                  </a:txBody>
                  <a:tcPr/>
                </a:tc>
                <a:tc>
                  <a:txBody>
                    <a:bodyPr/>
                    <a:lstStyle/>
                    <a:p>
                      <a:r>
                        <a:rPr lang="en-US" dirty="0">
                          <a:latin typeface="+mn-lt"/>
                        </a:rPr>
                        <a:t>0.0023</a:t>
                      </a:r>
                      <a:endParaRPr lang="en-IN" dirty="0">
                        <a:latin typeface="+mn-lt"/>
                      </a:endParaRPr>
                    </a:p>
                  </a:txBody>
                  <a:tcPr/>
                </a:tc>
                <a:tc>
                  <a:txBody>
                    <a:bodyPr/>
                    <a:lstStyle/>
                    <a:p>
                      <a:r>
                        <a:rPr lang="en-US" dirty="0">
                          <a:latin typeface="+mn-lt"/>
                        </a:rPr>
                        <a:t>0.0898</a:t>
                      </a:r>
                      <a:endParaRPr lang="en-IN" dirty="0">
                        <a:latin typeface="+mn-lt"/>
                      </a:endParaRPr>
                    </a:p>
                  </a:txBody>
                  <a:tcPr/>
                </a:tc>
                <a:tc>
                  <a:txBody>
                    <a:bodyPr/>
                    <a:lstStyle/>
                    <a:p>
                      <a:r>
                        <a:rPr lang="en-US" dirty="0">
                          <a:latin typeface="+mn-lt"/>
                        </a:rPr>
                        <a:t>0.0898</a:t>
                      </a:r>
                      <a:endParaRPr lang="en-IN" dirty="0">
                        <a:latin typeface="+mn-lt"/>
                      </a:endParaRPr>
                    </a:p>
                  </a:txBody>
                  <a:tcPr/>
                </a:tc>
                <a:tc>
                  <a:txBody>
                    <a:bodyPr/>
                    <a:lstStyle/>
                    <a:p>
                      <a:r>
                        <a:rPr lang="en-US" dirty="0">
                          <a:latin typeface="+mn-lt"/>
                        </a:rPr>
                        <a:t>21.4385</a:t>
                      </a:r>
                      <a:endParaRPr lang="en-IN" dirty="0">
                        <a:latin typeface="+mn-lt"/>
                      </a:endParaRPr>
                    </a:p>
                  </a:txBody>
                  <a:tcPr/>
                </a:tc>
                <a:tc>
                  <a:txBody>
                    <a:bodyPr/>
                    <a:lstStyle/>
                    <a:p>
                      <a:r>
                        <a:rPr lang="en-US" dirty="0">
                          <a:latin typeface="+mn-lt"/>
                        </a:rPr>
                        <a:t>99.2%</a:t>
                      </a:r>
                      <a:endParaRPr lang="en-IN" dirty="0">
                        <a:latin typeface="+mn-lt"/>
                      </a:endParaRPr>
                    </a:p>
                  </a:txBody>
                  <a:tcPr/>
                </a:tc>
                <a:extLst>
                  <a:ext uri="{0D108BD9-81ED-4DB2-BD59-A6C34878D82A}">
                    <a16:rowId xmlns:a16="http://schemas.microsoft.com/office/drawing/2014/main" val="2257443787"/>
                  </a:ext>
                </a:extLst>
              </a:tr>
              <a:tr h="1198148">
                <a:tc>
                  <a:txBody>
                    <a:bodyPr/>
                    <a:lstStyle/>
                    <a:p>
                      <a:endParaRPr lang="en-IN" dirty="0">
                        <a:latin typeface="+mn-lt"/>
                      </a:endParaRPr>
                    </a:p>
                  </a:txBody>
                  <a:tcPr/>
                </a:tc>
                <a:tc>
                  <a:txBody>
                    <a:bodyPr/>
                    <a:lstStyle/>
                    <a:p>
                      <a:r>
                        <a:rPr lang="en-US" sz="1400" dirty="0">
                          <a:latin typeface="+mn-lt"/>
                        </a:rPr>
                        <a:t>NORMAL STAGE</a:t>
                      </a:r>
                      <a:endParaRPr lang="en-IN" sz="1400" dirty="0">
                        <a:latin typeface="+mn-lt"/>
                      </a:endParaRPr>
                    </a:p>
                  </a:txBody>
                  <a:tcPr/>
                </a:tc>
                <a:tc>
                  <a:txBody>
                    <a:bodyPr/>
                    <a:lstStyle/>
                    <a:p>
                      <a:r>
                        <a:rPr lang="en-US" dirty="0">
                          <a:latin typeface="+mn-lt"/>
                        </a:rPr>
                        <a:t>0.1345</a:t>
                      </a:r>
                      <a:endParaRPr lang="en-IN" dirty="0">
                        <a:latin typeface="+mn-lt"/>
                      </a:endParaRPr>
                    </a:p>
                  </a:txBody>
                  <a:tcPr/>
                </a:tc>
                <a:tc>
                  <a:txBody>
                    <a:bodyPr/>
                    <a:lstStyle/>
                    <a:p>
                      <a:r>
                        <a:rPr lang="en-US" dirty="0">
                          <a:latin typeface="+mn-lt"/>
                        </a:rPr>
                        <a:t>0.7803</a:t>
                      </a:r>
                      <a:endParaRPr lang="en-IN" dirty="0">
                        <a:latin typeface="+mn-lt"/>
                      </a:endParaRPr>
                    </a:p>
                  </a:txBody>
                  <a:tcPr/>
                </a:tc>
                <a:tc>
                  <a:txBody>
                    <a:bodyPr/>
                    <a:lstStyle/>
                    <a:p>
                      <a:r>
                        <a:rPr lang="en-US" dirty="0">
                          <a:latin typeface="+mn-lt"/>
                        </a:rPr>
                        <a:t>0.0045</a:t>
                      </a:r>
                      <a:endParaRPr lang="en-IN" dirty="0">
                        <a:latin typeface="+mn-lt"/>
                      </a:endParaRPr>
                    </a:p>
                  </a:txBody>
                  <a:tcPr/>
                </a:tc>
                <a:tc>
                  <a:txBody>
                    <a:bodyPr/>
                    <a:lstStyle/>
                    <a:p>
                      <a:r>
                        <a:rPr lang="en-US" dirty="0">
                          <a:latin typeface="+mn-lt"/>
                        </a:rPr>
                        <a:t>0.0898</a:t>
                      </a:r>
                      <a:endParaRPr lang="en-IN" dirty="0">
                        <a:latin typeface="+mn-lt"/>
                      </a:endParaRPr>
                    </a:p>
                  </a:txBody>
                  <a:tcPr/>
                </a:tc>
                <a:tc>
                  <a:txBody>
                    <a:bodyPr/>
                    <a:lstStyle/>
                    <a:p>
                      <a:r>
                        <a:rPr lang="en-US" dirty="0">
                          <a:latin typeface="+mn-lt"/>
                        </a:rPr>
                        <a:t>0.0898</a:t>
                      </a:r>
                      <a:endParaRPr lang="en-IN" dirty="0">
                        <a:latin typeface="+mn-lt"/>
                      </a:endParaRPr>
                    </a:p>
                  </a:txBody>
                  <a:tcPr/>
                </a:tc>
                <a:tc>
                  <a:txBody>
                    <a:bodyPr/>
                    <a:lstStyle/>
                    <a:p>
                      <a:r>
                        <a:rPr lang="en-US" dirty="0">
                          <a:latin typeface="+mn-lt"/>
                        </a:rPr>
                        <a:t>9.7959</a:t>
                      </a:r>
                      <a:endParaRPr lang="en-IN" dirty="0">
                        <a:latin typeface="+mn-lt"/>
                      </a:endParaRPr>
                    </a:p>
                  </a:txBody>
                  <a:tcPr/>
                </a:tc>
                <a:tc>
                  <a:txBody>
                    <a:bodyPr/>
                    <a:lstStyle/>
                    <a:p>
                      <a:r>
                        <a:rPr lang="en-US" dirty="0">
                          <a:latin typeface="+mn-lt"/>
                        </a:rPr>
                        <a:t>99.2%</a:t>
                      </a:r>
                      <a:endParaRPr lang="en-IN" dirty="0">
                        <a:latin typeface="+mn-lt"/>
                      </a:endParaRPr>
                    </a:p>
                  </a:txBody>
                  <a:tcPr/>
                </a:tc>
                <a:extLst>
                  <a:ext uri="{0D108BD9-81ED-4DB2-BD59-A6C34878D82A}">
                    <a16:rowId xmlns:a16="http://schemas.microsoft.com/office/drawing/2014/main" val="3031240081"/>
                  </a:ext>
                </a:extLst>
              </a:tr>
              <a:tr h="1079841">
                <a:tc>
                  <a:txBody>
                    <a:bodyPr/>
                    <a:lstStyle/>
                    <a:p>
                      <a:endParaRPr lang="en-IN" dirty="0">
                        <a:latin typeface="+mn-lt"/>
                      </a:endParaRPr>
                    </a:p>
                  </a:txBody>
                  <a:tcPr/>
                </a:tc>
                <a:tc>
                  <a:txBody>
                    <a:bodyPr/>
                    <a:lstStyle/>
                    <a:p>
                      <a:r>
                        <a:rPr lang="en-US" sz="1400" dirty="0">
                          <a:latin typeface="+mn-lt"/>
                        </a:rPr>
                        <a:t>NORMAL STAGE</a:t>
                      </a:r>
                      <a:endParaRPr lang="en-IN" sz="1400" dirty="0">
                        <a:latin typeface="+mn-lt"/>
                      </a:endParaRPr>
                    </a:p>
                  </a:txBody>
                  <a:tcPr/>
                </a:tc>
                <a:tc>
                  <a:txBody>
                    <a:bodyPr/>
                    <a:lstStyle/>
                    <a:p>
                      <a:r>
                        <a:rPr lang="en-US" dirty="0">
                          <a:latin typeface="+mn-lt"/>
                        </a:rPr>
                        <a:t>0.0531</a:t>
                      </a:r>
                      <a:endParaRPr lang="en-IN" dirty="0">
                        <a:latin typeface="+mn-lt"/>
                      </a:endParaRPr>
                    </a:p>
                  </a:txBody>
                  <a:tcPr/>
                </a:tc>
                <a:tc>
                  <a:txBody>
                    <a:bodyPr/>
                    <a:lstStyle/>
                    <a:p>
                      <a:r>
                        <a:rPr lang="en-US" dirty="0">
                          <a:latin typeface="+mn-lt"/>
                        </a:rPr>
                        <a:t>0.8757</a:t>
                      </a:r>
                      <a:endParaRPr lang="en-IN" dirty="0">
                        <a:latin typeface="+mn-lt"/>
                      </a:endParaRPr>
                    </a:p>
                  </a:txBody>
                  <a:tcPr/>
                </a:tc>
                <a:tc>
                  <a:txBody>
                    <a:bodyPr/>
                    <a:lstStyle/>
                    <a:p>
                      <a:r>
                        <a:rPr lang="en-US" dirty="0">
                          <a:latin typeface="+mn-lt"/>
                        </a:rPr>
                        <a:t>0.0053</a:t>
                      </a:r>
                      <a:endParaRPr lang="en-IN" dirty="0">
                        <a:latin typeface="+mn-lt"/>
                      </a:endParaRPr>
                    </a:p>
                  </a:txBody>
                  <a:tcPr/>
                </a:tc>
                <a:tc>
                  <a:txBody>
                    <a:bodyPr/>
                    <a:lstStyle/>
                    <a:p>
                      <a:r>
                        <a:rPr lang="en-US" dirty="0">
                          <a:latin typeface="+mn-lt"/>
                        </a:rPr>
                        <a:t>0.0897</a:t>
                      </a:r>
                      <a:endParaRPr lang="en-IN" dirty="0">
                        <a:latin typeface="+mn-lt"/>
                      </a:endParaRPr>
                    </a:p>
                  </a:txBody>
                  <a:tcPr/>
                </a:tc>
                <a:tc>
                  <a:txBody>
                    <a:bodyPr/>
                    <a:lstStyle/>
                    <a:p>
                      <a:r>
                        <a:rPr lang="en-US" dirty="0">
                          <a:latin typeface="+mn-lt"/>
                        </a:rPr>
                        <a:t>0.0898</a:t>
                      </a:r>
                      <a:endParaRPr lang="en-IN" dirty="0">
                        <a:latin typeface="+mn-lt"/>
                      </a:endParaRPr>
                    </a:p>
                  </a:txBody>
                  <a:tcPr/>
                </a:tc>
                <a:tc>
                  <a:txBody>
                    <a:bodyPr/>
                    <a:lstStyle/>
                    <a:p>
                      <a:r>
                        <a:rPr lang="en-US" dirty="0">
                          <a:latin typeface="+mn-lt"/>
                        </a:rPr>
                        <a:t>34.0145</a:t>
                      </a:r>
                      <a:endParaRPr lang="en-IN" dirty="0">
                        <a:latin typeface="+mn-lt"/>
                      </a:endParaRPr>
                    </a:p>
                  </a:txBody>
                  <a:tcPr/>
                </a:tc>
                <a:tc>
                  <a:txBody>
                    <a:bodyPr/>
                    <a:lstStyle/>
                    <a:p>
                      <a:r>
                        <a:rPr lang="en-US" dirty="0">
                          <a:latin typeface="+mn-lt"/>
                        </a:rPr>
                        <a:t>99.2%</a:t>
                      </a:r>
                      <a:endParaRPr lang="en-IN" dirty="0">
                        <a:latin typeface="+mn-lt"/>
                      </a:endParaRPr>
                    </a:p>
                  </a:txBody>
                  <a:tcPr/>
                </a:tc>
                <a:extLst>
                  <a:ext uri="{0D108BD9-81ED-4DB2-BD59-A6C34878D82A}">
                    <a16:rowId xmlns:a16="http://schemas.microsoft.com/office/drawing/2014/main" val="3904127254"/>
                  </a:ext>
                </a:extLst>
              </a:tr>
            </a:tbl>
          </a:graphicData>
        </a:graphic>
      </p:graphicFrame>
      <p:pic>
        <p:nvPicPr>
          <p:cNvPr id="4" name="Picture 3">
            <a:extLst>
              <a:ext uri="{FF2B5EF4-FFF2-40B4-BE49-F238E27FC236}">
                <a16:creationId xmlns:a16="http://schemas.microsoft.com/office/drawing/2014/main" id="{47334464-8F12-78E4-FA84-AC22E4AA2FD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3237" y="1455949"/>
            <a:ext cx="837856" cy="1042110"/>
          </a:xfrm>
          <a:prstGeom prst="rect">
            <a:avLst/>
          </a:prstGeom>
        </p:spPr>
      </p:pic>
      <p:pic>
        <p:nvPicPr>
          <p:cNvPr id="6" name="Picture 5">
            <a:extLst>
              <a:ext uri="{FF2B5EF4-FFF2-40B4-BE49-F238E27FC236}">
                <a16:creationId xmlns:a16="http://schemas.microsoft.com/office/drawing/2014/main" id="{EA0519F0-1901-9ABA-068B-551098040D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3544" y="2676590"/>
            <a:ext cx="977242" cy="1115505"/>
          </a:xfrm>
          <a:prstGeom prst="rect">
            <a:avLst/>
          </a:prstGeom>
        </p:spPr>
      </p:pic>
      <p:pic>
        <p:nvPicPr>
          <p:cNvPr id="8" name="Picture 7">
            <a:extLst>
              <a:ext uri="{FF2B5EF4-FFF2-40B4-BE49-F238E27FC236}">
                <a16:creationId xmlns:a16="http://schemas.microsoft.com/office/drawing/2014/main" id="{CD7BF642-6004-7546-9DF0-1D2CE7B8E09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3543" y="3970626"/>
            <a:ext cx="907549" cy="1052202"/>
          </a:xfrm>
          <a:prstGeom prst="rect">
            <a:avLst/>
          </a:prstGeom>
        </p:spPr>
      </p:pic>
      <p:pic>
        <p:nvPicPr>
          <p:cNvPr id="10" name="Picture 9">
            <a:extLst>
              <a:ext uri="{FF2B5EF4-FFF2-40B4-BE49-F238E27FC236}">
                <a16:creationId xmlns:a16="http://schemas.microsoft.com/office/drawing/2014/main" id="{D34A6DDB-341B-BFFA-A2B4-D3449771087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388" y="5164871"/>
            <a:ext cx="837857" cy="973464"/>
          </a:xfrm>
          <a:prstGeom prst="rect">
            <a:avLst/>
          </a:prstGeom>
        </p:spPr>
      </p:pic>
    </p:spTree>
    <p:extLst>
      <p:ext uri="{BB962C8B-B14F-4D97-AF65-F5344CB8AC3E}">
        <p14:creationId xmlns:p14="http://schemas.microsoft.com/office/powerpoint/2010/main" val="1857161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EDA74-2B5D-EF1F-C99D-98DE2A91E2F5}"/>
              </a:ext>
            </a:extLst>
          </p:cNvPr>
          <p:cNvSpPr>
            <a:spLocks noGrp="1"/>
          </p:cNvSpPr>
          <p:nvPr>
            <p:ph type="title"/>
          </p:nvPr>
        </p:nvSpPr>
        <p:spPr>
          <a:xfrm>
            <a:off x="1295402" y="1923068"/>
            <a:ext cx="9601196" cy="362932"/>
          </a:xfrm>
        </p:spPr>
        <p:txBody>
          <a:bodyPr>
            <a:normAutofit fontScale="90000"/>
          </a:bodyPr>
          <a:lstStyle/>
          <a:p>
            <a:r>
              <a:rPr lang="en-US" sz="5400" b="1" dirty="0">
                <a:solidFill>
                  <a:srgbClr val="002060"/>
                </a:solidFill>
                <a:latin typeface="+mn-lt"/>
              </a:rPr>
              <a:t>CONTENT</a:t>
            </a:r>
            <a:endParaRPr lang="en-IN" sz="5400" b="1" dirty="0">
              <a:solidFill>
                <a:srgbClr val="002060"/>
              </a:solidFill>
              <a:latin typeface="+mn-lt"/>
            </a:endParaRPr>
          </a:p>
        </p:txBody>
      </p:sp>
      <p:sp>
        <p:nvSpPr>
          <p:cNvPr id="3" name="Content Placeholder 2">
            <a:extLst>
              <a:ext uri="{FF2B5EF4-FFF2-40B4-BE49-F238E27FC236}">
                <a16:creationId xmlns:a16="http://schemas.microsoft.com/office/drawing/2014/main" id="{34195456-8ED7-1F30-DED4-6167EC26958E}"/>
              </a:ext>
            </a:extLst>
          </p:cNvPr>
          <p:cNvSpPr>
            <a:spLocks noGrp="1"/>
          </p:cNvSpPr>
          <p:nvPr>
            <p:ph idx="1"/>
          </p:nvPr>
        </p:nvSpPr>
        <p:spPr>
          <a:xfrm>
            <a:off x="1380241" y="2422689"/>
            <a:ext cx="8216244" cy="3864990"/>
          </a:xfrm>
        </p:spPr>
        <p:txBody>
          <a:bodyPr>
            <a:normAutofit fontScale="25000" lnSpcReduction="20000"/>
          </a:bodyPr>
          <a:lstStyle/>
          <a:p>
            <a:pPr algn="just">
              <a:buClrTx/>
              <a:buFont typeface="Wingdings" panose="05000000000000000000" pitchFamily="2" charset="2"/>
              <a:buChar char="v"/>
            </a:pPr>
            <a:r>
              <a:rPr lang="en-US" sz="4400" dirty="0">
                <a:cs typeface="Arial" panose="020B0604020202020204" pitchFamily="34" charset="0"/>
              </a:rPr>
              <a:t>INTRODUCTION</a:t>
            </a:r>
          </a:p>
          <a:p>
            <a:pPr algn="just">
              <a:buClrTx/>
              <a:buFont typeface="Wingdings" panose="05000000000000000000" pitchFamily="2" charset="2"/>
              <a:buChar char="v"/>
            </a:pPr>
            <a:r>
              <a:rPr lang="en-US" sz="4400" dirty="0">
                <a:cs typeface="Arial" panose="020B0604020202020204" pitchFamily="34" charset="0"/>
              </a:rPr>
              <a:t>LITERATURE SURVEY</a:t>
            </a:r>
          </a:p>
          <a:p>
            <a:pPr algn="just">
              <a:buClrTx/>
              <a:buFont typeface="Wingdings" panose="05000000000000000000" pitchFamily="2" charset="2"/>
              <a:buChar char="v"/>
            </a:pPr>
            <a:r>
              <a:rPr lang="en-US" sz="4400" dirty="0">
                <a:cs typeface="Arial" panose="020B0604020202020204" pitchFamily="34" charset="0"/>
              </a:rPr>
              <a:t>OBJECTIVE</a:t>
            </a:r>
          </a:p>
          <a:p>
            <a:pPr algn="just">
              <a:buClrTx/>
              <a:buFont typeface="Wingdings" panose="05000000000000000000" pitchFamily="2" charset="2"/>
              <a:buChar char="v"/>
            </a:pPr>
            <a:r>
              <a:rPr lang="en-US" sz="4400" dirty="0">
                <a:cs typeface="Arial" panose="020B0604020202020204" pitchFamily="34" charset="0"/>
              </a:rPr>
              <a:t>PROBLEM STATEMENT </a:t>
            </a:r>
          </a:p>
          <a:p>
            <a:pPr algn="just">
              <a:buClrTx/>
              <a:buFont typeface="Wingdings" panose="05000000000000000000" pitchFamily="2" charset="2"/>
              <a:buChar char="v"/>
            </a:pPr>
            <a:r>
              <a:rPr lang="en-US" sz="4400" dirty="0">
                <a:cs typeface="Arial" panose="020B0604020202020204" pitchFamily="34" charset="0"/>
              </a:rPr>
              <a:t>EXISTING SYSTEM </a:t>
            </a:r>
          </a:p>
          <a:p>
            <a:pPr algn="just">
              <a:buClrTx/>
              <a:buFont typeface="Wingdings" panose="05000000000000000000" pitchFamily="2" charset="2"/>
              <a:buChar char="v"/>
            </a:pPr>
            <a:r>
              <a:rPr lang="en-US" sz="4400" dirty="0">
                <a:cs typeface="Arial" panose="020B0604020202020204" pitchFamily="34" charset="0"/>
              </a:rPr>
              <a:t>PROPOSED SYSTEM</a:t>
            </a:r>
          </a:p>
          <a:p>
            <a:pPr algn="just">
              <a:buClrTx/>
              <a:buFont typeface="Wingdings" panose="05000000000000000000" pitchFamily="2" charset="2"/>
              <a:buChar char="v"/>
            </a:pPr>
            <a:r>
              <a:rPr lang="en-US" sz="4400" dirty="0">
                <a:cs typeface="Arial" panose="020B0604020202020204" pitchFamily="34" charset="0"/>
              </a:rPr>
              <a:t>BLOCK DIAGRAM </a:t>
            </a:r>
          </a:p>
          <a:p>
            <a:pPr algn="just">
              <a:buClrTx/>
              <a:buFont typeface="Wingdings" panose="05000000000000000000" pitchFamily="2" charset="2"/>
              <a:buChar char="v"/>
            </a:pPr>
            <a:r>
              <a:rPr lang="en-US" sz="4400" dirty="0">
                <a:cs typeface="Arial" panose="020B0604020202020204" pitchFamily="34" charset="0"/>
              </a:rPr>
              <a:t>BLOCK DIAGRAM DESCRIPTION </a:t>
            </a:r>
          </a:p>
          <a:p>
            <a:pPr algn="just">
              <a:buClrTx/>
              <a:buFont typeface="Wingdings" panose="05000000000000000000" pitchFamily="2" charset="2"/>
              <a:buChar char="v"/>
            </a:pPr>
            <a:r>
              <a:rPr lang="en-US" sz="4400" dirty="0">
                <a:cs typeface="Arial" panose="020B0604020202020204" pitchFamily="34" charset="0"/>
              </a:rPr>
              <a:t>SYSTEM REQUIREMENTS </a:t>
            </a:r>
          </a:p>
          <a:p>
            <a:pPr algn="just">
              <a:buClrTx/>
              <a:buFont typeface="Wingdings" panose="05000000000000000000" pitchFamily="2" charset="2"/>
              <a:buChar char="v"/>
            </a:pPr>
            <a:r>
              <a:rPr lang="en-US" sz="4400" dirty="0">
                <a:cs typeface="Arial" panose="020B0604020202020204" pitchFamily="34" charset="0"/>
              </a:rPr>
              <a:t>SOFTWARE REQUIREMENTS </a:t>
            </a:r>
          </a:p>
          <a:p>
            <a:pPr algn="just">
              <a:buClrTx/>
              <a:buFont typeface="Wingdings" panose="05000000000000000000" pitchFamily="2" charset="2"/>
              <a:buChar char="v"/>
            </a:pPr>
            <a:r>
              <a:rPr lang="en-US" sz="4400" dirty="0">
                <a:cs typeface="Arial" panose="020B0604020202020204" pitchFamily="34" charset="0"/>
              </a:rPr>
              <a:t>WORKING</a:t>
            </a:r>
          </a:p>
          <a:p>
            <a:pPr algn="just">
              <a:buClrTx/>
              <a:buFont typeface="Wingdings" panose="05000000000000000000" pitchFamily="2" charset="2"/>
              <a:buChar char="v"/>
            </a:pPr>
            <a:r>
              <a:rPr lang="en-US" sz="4400" dirty="0">
                <a:cs typeface="Arial" panose="020B0604020202020204" pitchFamily="34" charset="0"/>
              </a:rPr>
              <a:t>MRI IMAGES</a:t>
            </a:r>
          </a:p>
          <a:p>
            <a:pPr algn="just">
              <a:buClrTx/>
              <a:buFont typeface="Wingdings" panose="05000000000000000000" pitchFamily="2" charset="2"/>
              <a:buChar char="v"/>
            </a:pPr>
            <a:r>
              <a:rPr lang="en-US" sz="4400" dirty="0">
                <a:cs typeface="Arial" panose="020B0604020202020204" pitchFamily="34" charset="0"/>
              </a:rPr>
              <a:t>OUTPUT</a:t>
            </a:r>
          </a:p>
          <a:p>
            <a:pPr algn="just">
              <a:buClrTx/>
              <a:buFont typeface="Wingdings" panose="05000000000000000000" pitchFamily="2" charset="2"/>
              <a:buChar char="v"/>
            </a:pPr>
            <a:r>
              <a:rPr lang="en-US" sz="4400" dirty="0">
                <a:cs typeface="Arial" panose="020B0604020202020204" pitchFamily="34" charset="0"/>
              </a:rPr>
              <a:t>ADVANTAGES </a:t>
            </a:r>
          </a:p>
          <a:p>
            <a:pPr algn="just">
              <a:buClrTx/>
              <a:buFont typeface="Wingdings" panose="05000000000000000000" pitchFamily="2" charset="2"/>
              <a:buChar char="v"/>
            </a:pPr>
            <a:r>
              <a:rPr lang="en-US" sz="4400" dirty="0">
                <a:cs typeface="Arial" panose="020B0604020202020204" pitchFamily="34" charset="0"/>
              </a:rPr>
              <a:t>DISADVANTAGES </a:t>
            </a:r>
          </a:p>
          <a:p>
            <a:pPr algn="just">
              <a:buClrTx/>
              <a:buFont typeface="Wingdings" panose="05000000000000000000" pitchFamily="2" charset="2"/>
              <a:buChar char="v"/>
            </a:pPr>
            <a:r>
              <a:rPr lang="en-US" sz="4400" dirty="0">
                <a:cs typeface="Arial" panose="020B0604020202020204" pitchFamily="34" charset="0"/>
              </a:rPr>
              <a:t>REFERENCE </a:t>
            </a:r>
          </a:p>
          <a:p>
            <a:pPr>
              <a:buClrTx/>
              <a:buFont typeface="Wingdings" panose="05000000000000000000" pitchFamily="2" charset="2"/>
              <a:buChar char="v"/>
            </a:pPr>
            <a:endParaRPr lang="en-US" dirty="0"/>
          </a:p>
          <a:p>
            <a:pPr>
              <a:buClrTx/>
              <a:buFont typeface="Wingdings" panose="05000000000000000000" pitchFamily="2" charset="2"/>
              <a:buChar char="v"/>
            </a:pPr>
            <a:endParaRPr lang="en-US" dirty="0"/>
          </a:p>
          <a:p>
            <a:pPr>
              <a:buClrTx/>
              <a:buFont typeface="Wingdings" panose="05000000000000000000" pitchFamily="2" charset="2"/>
              <a:buChar char="v"/>
            </a:pPr>
            <a:endParaRPr lang="en-IN" dirty="0"/>
          </a:p>
        </p:txBody>
      </p:sp>
    </p:spTree>
    <p:extLst>
      <p:ext uri="{BB962C8B-B14F-4D97-AF65-F5344CB8AC3E}">
        <p14:creationId xmlns:p14="http://schemas.microsoft.com/office/powerpoint/2010/main" val="693678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DCB44-A468-42A0-8963-EE460A8AC00A}"/>
              </a:ext>
            </a:extLst>
          </p:cNvPr>
          <p:cNvSpPr>
            <a:spLocks noGrp="1"/>
          </p:cNvSpPr>
          <p:nvPr>
            <p:ph type="title"/>
          </p:nvPr>
        </p:nvSpPr>
        <p:spPr>
          <a:xfrm>
            <a:off x="1295402" y="2240280"/>
            <a:ext cx="9601196" cy="316652"/>
          </a:xfrm>
        </p:spPr>
        <p:txBody>
          <a:bodyPr>
            <a:normAutofit fontScale="90000"/>
          </a:bodyPr>
          <a:lstStyle/>
          <a:p>
            <a:r>
              <a:rPr lang="en-US" sz="6000" b="1" dirty="0">
                <a:solidFill>
                  <a:srgbClr val="002060"/>
                </a:solidFill>
                <a:latin typeface="+mn-lt"/>
              </a:rPr>
              <a:t>ADVANTAGES</a:t>
            </a:r>
            <a:br>
              <a:rPr lang="en-US" dirty="0"/>
            </a:br>
            <a:endParaRPr lang="en-US" dirty="0"/>
          </a:p>
        </p:txBody>
      </p:sp>
      <p:sp>
        <p:nvSpPr>
          <p:cNvPr id="3" name="Content Placeholder 2">
            <a:extLst>
              <a:ext uri="{FF2B5EF4-FFF2-40B4-BE49-F238E27FC236}">
                <a16:creationId xmlns:a16="http://schemas.microsoft.com/office/drawing/2014/main" id="{CEA3F5E3-6454-440C-8E9A-7D8EAECF4CF7}"/>
              </a:ext>
            </a:extLst>
          </p:cNvPr>
          <p:cNvSpPr>
            <a:spLocks noGrp="1"/>
          </p:cNvSpPr>
          <p:nvPr>
            <p:ph idx="1"/>
          </p:nvPr>
        </p:nvSpPr>
        <p:spPr/>
        <p:txBody>
          <a:bodyPr>
            <a:normAutofit/>
          </a:bodyPr>
          <a:lstStyle/>
          <a:p>
            <a:pPr lvl="0" algn="just">
              <a:buClrTx/>
              <a:buFont typeface="Wingdings" panose="05000000000000000000" pitchFamily="2" charset="2"/>
              <a:buChar char="v"/>
            </a:pPr>
            <a:r>
              <a:rPr lang="en-US" sz="2000" dirty="0">
                <a:cs typeface="Arial" panose="020B0604020202020204" pitchFamily="34" charset="0"/>
              </a:rPr>
              <a:t>CNN easier to train </a:t>
            </a:r>
          </a:p>
          <a:p>
            <a:pPr algn="just">
              <a:buClrTx/>
              <a:buFont typeface="Wingdings" panose="05000000000000000000" pitchFamily="2" charset="2"/>
              <a:buChar char="v"/>
            </a:pPr>
            <a:r>
              <a:rPr lang="en-US" sz="2000" dirty="0">
                <a:cs typeface="Arial" panose="020B0604020202020204" pitchFamily="34" charset="0"/>
              </a:rPr>
              <a:t>Less prone to overﬁtting</a:t>
            </a:r>
          </a:p>
        </p:txBody>
      </p:sp>
    </p:spTree>
    <p:extLst>
      <p:ext uri="{BB962C8B-B14F-4D97-AF65-F5344CB8AC3E}">
        <p14:creationId xmlns:p14="http://schemas.microsoft.com/office/powerpoint/2010/main" val="1141257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75D2F-D30B-40D7-9A7A-5DC84D8B3A1E}"/>
              </a:ext>
            </a:extLst>
          </p:cNvPr>
          <p:cNvSpPr>
            <a:spLocks noGrp="1"/>
          </p:cNvSpPr>
          <p:nvPr>
            <p:ph type="title"/>
          </p:nvPr>
        </p:nvSpPr>
        <p:spPr>
          <a:xfrm>
            <a:off x="1295402" y="2139886"/>
            <a:ext cx="9601196" cy="417046"/>
          </a:xfrm>
        </p:spPr>
        <p:txBody>
          <a:bodyPr>
            <a:normAutofit fontScale="90000"/>
          </a:bodyPr>
          <a:lstStyle/>
          <a:p>
            <a:r>
              <a:rPr lang="en-US" sz="6000" b="1" dirty="0">
                <a:solidFill>
                  <a:srgbClr val="002060"/>
                </a:solidFill>
                <a:latin typeface="+mn-lt"/>
              </a:rPr>
              <a:t>DISADVANTAGES</a:t>
            </a:r>
            <a:br>
              <a:rPr lang="en-US" dirty="0"/>
            </a:br>
            <a:endParaRPr lang="en-US" dirty="0"/>
          </a:p>
        </p:txBody>
      </p:sp>
      <p:sp>
        <p:nvSpPr>
          <p:cNvPr id="3" name="Content Placeholder 2">
            <a:extLst>
              <a:ext uri="{FF2B5EF4-FFF2-40B4-BE49-F238E27FC236}">
                <a16:creationId xmlns:a16="http://schemas.microsoft.com/office/drawing/2014/main" id="{A16BA2AC-2365-4B22-A5DC-A826BF8A69B7}"/>
              </a:ext>
            </a:extLst>
          </p:cNvPr>
          <p:cNvSpPr>
            <a:spLocks noGrp="1"/>
          </p:cNvSpPr>
          <p:nvPr>
            <p:ph idx="1"/>
          </p:nvPr>
        </p:nvSpPr>
        <p:spPr/>
        <p:txBody>
          <a:bodyPr/>
          <a:lstStyle/>
          <a:p>
            <a:pPr lvl="0" algn="just">
              <a:buClrTx/>
              <a:buFont typeface="Wingdings" panose="05000000000000000000" pitchFamily="2" charset="2"/>
              <a:buChar char="v"/>
            </a:pPr>
            <a:r>
              <a:rPr lang="en-US" sz="2000" dirty="0">
                <a:cs typeface="Arial" panose="020B0604020202020204" pitchFamily="34" charset="0"/>
              </a:rPr>
              <a:t>Time-consuming.</a:t>
            </a:r>
          </a:p>
          <a:p>
            <a:pPr lvl="0" algn="just">
              <a:buClrTx/>
              <a:buFont typeface="Wingdings" panose="05000000000000000000" pitchFamily="2" charset="2"/>
              <a:buChar char="v"/>
            </a:pPr>
            <a:r>
              <a:rPr lang="en-US" sz="2000" dirty="0">
                <a:cs typeface="Arial" panose="020B0604020202020204" pitchFamily="34" charset="0"/>
              </a:rPr>
              <a:t>Inter- and intra-rater errors are difﬁcult to characterize.</a:t>
            </a:r>
          </a:p>
          <a:p>
            <a:endParaRPr lang="en-US" dirty="0"/>
          </a:p>
        </p:txBody>
      </p:sp>
    </p:spTree>
    <p:extLst>
      <p:ext uri="{BB962C8B-B14F-4D97-AF65-F5344CB8AC3E}">
        <p14:creationId xmlns:p14="http://schemas.microsoft.com/office/powerpoint/2010/main" val="3800249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DB89E-C347-436B-8699-F1395D6E8A60}"/>
              </a:ext>
            </a:extLst>
          </p:cNvPr>
          <p:cNvSpPr>
            <a:spLocks noGrp="1"/>
          </p:cNvSpPr>
          <p:nvPr>
            <p:ph type="title"/>
          </p:nvPr>
        </p:nvSpPr>
        <p:spPr>
          <a:xfrm>
            <a:off x="1295401" y="2196445"/>
            <a:ext cx="9601196" cy="360487"/>
          </a:xfrm>
        </p:spPr>
        <p:txBody>
          <a:bodyPr>
            <a:normAutofit fontScale="90000"/>
          </a:bodyPr>
          <a:lstStyle/>
          <a:p>
            <a:r>
              <a:rPr lang="en-US" sz="6000" b="1" dirty="0">
                <a:solidFill>
                  <a:srgbClr val="002060"/>
                </a:solidFill>
                <a:latin typeface="+mn-lt"/>
              </a:rPr>
              <a:t>REFERENCES</a:t>
            </a:r>
            <a:br>
              <a:rPr lang="en-US" dirty="0"/>
            </a:br>
            <a:endParaRPr lang="en-US" dirty="0"/>
          </a:p>
        </p:txBody>
      </p:sp>
      <p:sp>
        <p:nvSpPr>
          <p:cNvPr id="3" name="Content Placeholder 2">
            <a:extLst>
              <a:ext uri="{FF2B5EF4-FFF2-40B4-BE49-F238E27FC236}">
                <a16:creationId xmlns:a16="http://schemas.microsoft.com/office/drawing/2014/main" id="{4FD23917-674B-4F38-824F-9C1001D07A91}"/>
              </a:ext>
            </a:extLst>
          </p:cNvPr>
          <p:cNvSpPr>
            <a:spLocks noGrp="1"/>
          </p:cNvSpPr>
          <p:nvPr>
            <p:ph idx="1"/>
          </p:nvPr>
        </p:nvSpPr>
        <p:spPr>
          <a:xfrm>
            <a:off x="1295401" y="2556932"/>
            <a:ext cx="9601196" cy="3318936"/>
          </a:xfrm>
        </p:spPr>
        <p:txBody>
          <a:bodyPr>
            <a:normAutofit/>
          </a:bodyPr>
          <a:lstStyle/>
          <a:p>
            <a:pPr lvl="0" algn="just">
              <a:buClrTx/>
              <a:buFont typeface="Wingdings" panose="05000000000000000000" pitchFamily="2" charset="2"/>
              <a:buChar char="v"/>
            </a:pPr>
            <a:r>
              <a:rPr lang="en-US" sz="1600" dirty="0">
                <a:cs typeface="Arial" panose="020B0604020202020204" pitchFamily="34" charset="0"/>
              </a:rPr>
              <a:t>D. Kwon et al., “Combining generative models for multifocal glioma segmentation and registration,” in Medical Image Computing and Computer-Assisted Intervention–MICCAI 2014. Springer, 2014, pp. 763–770.</a:t>
            </a:r>
          </a:p>
          <a:p>
            <a:pPr lvl="0" algn="just">
              <a:buClrTx/>
              <a:buFont typeface="Wingdings" panose="05000000000000000000" pitchFamily="2" charset="2"/>
              <a:buChar char="v"/>
            </a:pPr>
            <a:r>
              <a:rPr lang="en-US" sz="1600" dirty="0">
                <a:cs typeface="Arial" panose="020B0604020202020204" pitchFamily="34" charset="0"/>
              </a:rPr>
              <a:t>Pinto et al., “Brain tumor segmentation based on the extremely randomized forest with high-level features,” in Engineering in Medicine and Biology Society (EMBC), 2015 37th Annual International Conference of the IEEE. IEEE, 2015, pp. 3037–3040.</a:t>
            </a:r>
          </a:p>
          <a:p>
            <a:pPr algn="just">
              <a:buClrTx/>
              <a:buFont typeface="Wingdings" panose="05000000000000000000" pitchFamily="2" charset="2"/>
              <a:buChar char="v"/>
            </a:pPr>
            <a:r>
              <a:rPr lang="en-US" sz="1600" dirty="0">
                <a:cs typeface="Arial" panose="020B0604020202020204" pitchFamily="34" charset="0"/>
              </a:rPr>
              <a:t>K. Simonyan and A. Zisserman, “Very deep convolutional networks for large-scale image recognition,” arXiv preprint arXiv:1409.1556v6.</a:t>
            </a:r>
          </a:p>
        </p:txBody>
      </p:sp>
    </p:spTree>
    <p:extLst>
      <p:ext uri="{BB962C8B-B14F-4D97-AF65-F5344CB8AC3E}">
        <p14:creationId xmlns:p14="http://schemas.microsoft.com/office/powerpoint/2010/main" val="3416437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D450A-190E-80AD-EB84-08DEF02203B7}"/>
              </a:ext>
            </a:extLst>
          </p:cNvPr>
          <p:cNvSpPr>
            <a:spLocks noGrp="1"/>
          </p:cNvSpPr>
          <p:nvPr>
            <p:ph type="title"/>
          </p:nvPr>
        </p:nvSpPr>
        <p:spPr>
          <a:xfrm>
            <a:off x="1295402" y="1932495"/>
            <a:ext cx="9601196" cy="353504"/>
          </a:xfrm>
        </p:spPr>
        <p:txBody>
          <a:bodyPr>
            <a:normAutofit fontScale="90000"/>
          </a:bodyPr>
          <a:lstStyle/>
          <a:p>
            <a:r>
              <a:rPr lang="en-US" sz="5400" b="1" dirty="0">
                <a:solidFill>
                  <a:srgbClr val="002060"/>
                </a:solidFill>
                <a:latin typeface="+mn-lt"/>
              </a:rPr>
              <a:t>INTRODUCTION</a:t>
            </a:r>
            <a:endParaRPr lang="en-IN" sz="5400" b="1" dirty="0">
              <a:solidFill>
                <a:srgbClr val="002060"/>
              </a:solidFill>
              <a:latin typeface="+mn-lt"/>
            </a:endParaRPr>
          </a:p>
        </p:txBody>
      </p:sp>
      <p:sp>
        <p:nvSpPr>
          <p:cNvPr id="3" name="Content Placeholder 2">
            <a:extLst>
              <a:ext uri="{FF2B5EF4-FFF2-40B4-BE49-F238E27FC236}">
                <a16:creationId xmlns:a16="http://schemas.microsoft.com/office/drawing/2014/main" id="{175B3BCC-04D8-9312-AE15-DA254F8C28FB}"/>
              </a:ext>
            </a:extLst>
          </p:cNvPr>
          <p:cNvSpPr>
            <a:spLocks noGrp="1"/>
          </p:cNvSpPr>
          <p:nvPr>
            <p:ph idx="1"/>
          </p:nvPr>
        </p:nvSpPr>
        <p:spPr/>
        <p:txBody>
          <a:bodyPr>
            <a:normAutofit fontScale="62500" lnSpcReduction="20000"/>
          </a:bodyPr>
          <a:lstStyle/>
          <a:p>
            <a:pPr algn="just">
              <a:buClrTx/>
              <a:buFont typeface="Wingdings" panose="05000000000000000000" pitchFamily="2" charset="2"/>
              <a:buChar char="v"/>
            </a:pPr>
            <a:r>
              <a:rPr lang="en-US" sz="2600" i="0" dirty="0">
                <a:solidFill>
                  <a:srgbClr val="202124"/>
                </a:solidFill>
                <a:effectLst/>
                <a:cs typeface="Arial" panose="020B0604020202020204" pitchFamily="34" charset="0"/>
              </a:rPr>
              <a:t>Image processing is a method to perform some operations on an image, in order to get an enhanced image or to extract some useful information from it. It is a type of signal processing in which input is an image and output may be image or characteristics/features associated with that image.</a:t>
            </a:r>
          </a:p>
          <a:p>
            <a:pPr algn="just">
              <a:buClrTx/>
              <a:buFont typeface="Wingdings" panose="05000000000000000000" pitchFamily="2" charset="2"/>
              <a:buChar char="v"/>
            </a:pPr>
            <a:r>
              <a:rPr lang="en-US" sz="2600" i="0" dirty="0">
                <a:solidFill>
                  <a:srgbClr val="111111"/>
                </a:solidFill>
                <a:effectLst/>
                <a:cs typeface="Arial" panose="020B0604020202020204" pitchFamily="34" charset="0"/>
              </a:rPr>
              <a:t>A brain tumor is a mass or growth of abnormal cells in your brain.</a:t>
            </a:r>
          </a:p>
          <a:p>
            <a:pPr algn="just">
              <a:buClrTx/>
              <a:buFont typeface="Wingdings" panose="05000000000000000000" pitchFamily="2" charset="2"/>
              <a:buChar char="v"/>
            </a:pPr>
            <a:r>
              <a:rPr lang="en-US" sz="2600" i="0" dirty="0">
                <a:solidFill>
                  <a:srgbClr val="111111"/>
                </a:solidFill>
                <a:effectLst/>
                <a:cs typeface="Arial" panose="020B0604020202020204" pitchFamily="34" charset="0"/>
              </a:rPr>
              <a:t>Many different types of brain tumors exist. Some brain tumors are noncancerous (benign), and some brain tumors are cancerous (malignant). Brain tumors can begin in your brain (primary brain tumors), or cancer can begin in other parts of your body and spread to your brain as secondary (metastatic) brain tumors.</a:t>
            </a:r>
          </a:p>
          <a:p>
            <a:pPr algn="just">
              <a:buClrTx/>
              <a:buFont typeface="Wingdings" panose="05000000000000000000" pitchFamily="2" charset="2"/>
              <a:buChar char="v"/>
            </a:pPr>
            <a:r>
              <a:rPr lang="en-US" sz="2600" i="0" dirty="0">
                <a:solidFill>
                  <a:srgbClr val="111111"/>
                </a:solidFill>
                <a:effectLst/>
                <a:cs typeface="Arial" panose="020B0604020202020204" pitchFamily="34" charset="0"/>
              </a:rPr>
              <a:t>How quickly a brain tumor grows can vary greatly. The growth rate as well as the location of a brain tumor determines how it will affect the function of your nervous system.</a:t>
            </a:r>
          </a:p>
          <a:p>
            <a:pPr algn="just">
              <a:buClrTx/>
              <a:buFont typeface="Wingdings" panose="05000000000000000000" pitchFamily="2" charset="2"/>
              <a:buChar char="v"/>
            </a:pPr>
            <a:r>
              <a:rPr lang="en-US" sz="2600" i="0" dirty="0">
                <a:solidFill>
                  <a:srgbClr val="111111"/>
                </a:solidFill>
                <a:effectLst/>
                <a:cs typeface="Arial" panose="020B0604020202020204" pitchFamily="34" charset="0"/>
              </a:rPr>
              <a:t>Brain tumor treatment options depend on the type of brain tumor you have, as well as its size and location.</a:t>
            </a:r>
          </a:p>
          <a:p>
            <a:endParaRPr lang="en-IN" dirty="0"/>
          </a:p>
        </p:txBody>
      </p:sp>
    </p:spTree>
    <p:extLst>
      <p:ext uri="{BB962C8B-B14F-4D97-AF65-F5344CB8AC3E}">
        <p14:creationId xmlns:p14="http://schemas.microsoft.com/office/powerpoint/2010/main" val="715813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3AE4F-7876-CE63-975D-B3BD85852602}"/>
              </a:ext>
            </a:extLst>
          </p:cNvPr>
          <p:cNvSpPr>
            <a:spLocks noGrp="1"/>
          </p:cNvSpPr>
          <p:nvPr>
            <p:ph type="title"/>
          </p:nvPr>
        </p:nvSpPr>
        <p:spPr>
          <a:xfrm>
            <a:off x="1295402" y="1941922"/>
            <a:ext cx="9601196" cy="344077"/>
          </a:xfrm>
        </p:spPr>
        <p:txBody>
          <a:bodyPr>
            <a:normAutofit fontScale="90000"/>
          </a:bodyPr>
          <a:lstStyle/>
          <a:p>
            <a:r>
              <a:rPr lang="en-US" sz="5400" b="1" dirty="0">
                <a:solidFill>
                  <a:srgbClr val="002060"/>
                </a:solidFill>
                <a:latin typeface="+mn-lt"/>
              </a:rPr>
              <a:t>LITERATURE SURVEY</a:t>
            </a:r>
            <a:endParaRPr lang="en-IN" sz="5400" b="1" dirty="0">
              <a:solidFill>
                <a:srgbClr val="002060"/>
              </a:solidFill>
              <a:latin typeface="+mn-lt"/>
            </a:endParaRPr>
          </a:p>
        </p:txBody>
      </p:sp>
      <p:graphicFrame>
        <p:nvGraphicFramePr>
          <p:cNvPr id="4" name="Table 4">
            <a:extLst>
              <a:ext uri="{FF2B5EF4-FFF2-40B4-BE49-F238E27FC236}">
                <a16:creationId xmlns:a16="http://schemas.microsoft.com/office/drawing/2014/main" id="{85C9BCFD-FCD6-1936-D907-F73602CC3A91}"/>
              </a:ext>
            </a:extLst>
          </p:cNvPr>
          <p:cNvGraphicFramePr>
            <a:graphicFrameLocks noGrp="1"/>
          </p:cNvGraphicFramePr>
          <p:nvPr>
            <p:ph idx="1"/>
            <p:extLst>
              <p:ext uri="{D42A27DB-BD31-4B8C-83A1-F6EECF244321}">
                <p14:modId xmlns:p14="http://schemas.microsoft.com/office/powerpoint/2010/main" val="1560585912"/>
              </p:ext>
            </p:extLst>
          </p:nvPr>
        </p:nvGraphicFramePr>
        <p:xfrm>
          <a:off x="1027522" y="2755691"/>
          <a:ext cx="10180949" cy="3286381"/>
        </p:xfrm>
        <a:graphic>
          <a:graphicData uri="http://schemas.openxmlformats.org/drawingml/2006/table">
            <a:tbl>
              <a:tblPr firstRow="1" bandRow="1">
                <a:tableStyleId>{0505E3EF-67EA-436B-97B2-0124C06EBD24}</a:tableStyleId>
              </a:tblPr>
              <a:tblGrid>
                <a:gridCol w="2025028">
                  <a:extLst>
                    <a:ext uri="{9D8B030D-6E8A-4147-A177-3AD203B41FA5}">
                      <a16:colId xmlns:a16="http://schemas.microsoft.com/office/drawing/2014/main" val="302196532"/>
                    </a:ext>
                  </a:extLst>
                </a:gridCol>
                <a:gridCol w="2509264">
                  <a:extLst>
                    <a:ext uri="{9D8B030D-6E8A-4147-A177-3AD203B41FA5}">
                      <a16:colId xmlns:a16="http://schemas.microsoft.com/office/drawing/2014/main" val="958611700"/>
                    </a:ext>
                  </a:extLst>
                </a:gridCol>
                <a:gridCol w="5646657">
                  <a:extLst>
                    <a:ext uri="{9D8B030D-6E8A-4147-A177-3AD203B41FA5}">
                      <a16:colId xmlns:a16="http://schemas.microsoft.com/office/drawing/2014/main" val="3384860154"/>
                    </a:ext>
                  </a:extLst>
                </a:gridCol>
              </a:tblGrid>
              <a:tr h="593456">
                <a:tc>
                  <a:txBody>
                    <a:bodyPr/>
                    <a:lstStyle/>
                    <a:p>
                      <a:pPr algn="ctr"/>
                      <a:r>
                        <a:rPr lang="en-US" dirty="0">
                          <a:latin typeface="Arial MT"/>
                        </a:rPr>
                        <a:t>AUTHOR </a:t>
                      </a:r>
                      <a:endParaRPr lang="en-IN" dirty="0">
                        <a:latin typeface="Arial MT"/>
                      </a:endParaRPr>
                    </a:p>
                  </a:txBody>
                  <a:tcPr/>
                </a:tc>
                <a:tc>
                  <a:txBody>
                    <a:bodyPr/>
                    <a:lstStyle/>
                    <a:p>
                      <a:pPr algn="ctr"/>
                      <a:r>
                        <a:rPr lang="en-US" dirty="0">
                          <a:latin typeface="Arial MT"/>
                        </a:rPr>
                        <a:t>TITLE OF THE PAPER </a:t>
                      </a:r>
                      <a:endParaRPr lang="en-IN" dirty="0">
                        <a:latin typeface="Arial MT"/>
                      </a:endParaRPr>
                    </a:p>
                  </a:txBody>
                  <a:tcPr/>
                </a:tc>
                <a:tc>
                  <a:txBody>
                    <a:bodyPr/>
                    <a:lstStyle/>
                    <a:p>
                      <a:pPr algn="ctr"/>
                      <a:r>
                        <a:rPr lang="en-US" dirty="0">
                          <a:latin typeface="Arial MT"/>
                        </a:rPr>
                        <a:t>PROBLEM ADDRESSED </a:t>
                      </a:r>
                      <a:endParaRPr lang="en-IN" dirty="0">
                        <a:latin typeface="Arial MT"/>
                      </a:endParaRPr>
                    </a:p>
                  </a:txBody>
                  <a:tcPr/>
                </a:tc>
                <a:extLst>
                  <a:ext uri="{0D108BD9-81ED-4DB2-BD59-A6C34878D82A}">
                    <a16:rowId xmlns:a16="http://schemas.microsoft.com/office/drawing/2014/main" val="880091629"/>
                  </a:ext>
                </a:extLst>
              </a:tr>
              <a:tr h="2646301">
                <a:tc>
                  <a:txBody>
                    <a:bodyPr/>
                    <a:lstStyle/>
                    <a:p>
                      <a:pPr algn="just"/>
                      <a:r>
                        <a:rPr lang="en-IN" sz="1500" dirty="0">
                          <a:solidFill>
                            <a:schemeClr val="tx1"/>
                          </a:solidFill>
                          <a:latin typeface="+mn-lt"/>
                          <a:cs typeface="Arial" panose="020B0604020202020204" pitchFamily="34" charset="0"/>
                        </a:rPr>
                        <a:t>Dr. K. Sudha Rani, et al. (2021)</a:t>
                      </a:r>
                    </a:p>
                  </a:txBody>
                  <a:tcPr/>
                </a:tc>
                <a:tc>
                  <a:txBody>
                    <a:bodyPr/>
                    <a:lstStyle/>
                    <a:p>
                      <a:pPr algn="just"/>
                      <a:r>
                        <a:rPr lang="en-US" sz="1500" dirty="0">
                          <a:latin typeface="+mn-lt"/>
                          <a:cs typeface="Arial" panose="020B0604020202020204" pitchFamily="34" charset="0"/>
                        </a:rPr>
                        <a:t>Identification of Brain Tumors using Volume rendering Techniques</a:t>
                      </a:r>
                      <a:endParaRPr lang="en-IN" sz="1500" dirty="0">
                        <a:latin typeface="+mn-lt"/>
                        <a:cs typeface="Arial" panose="020B0604020202020204" pitchFamily="34" charset="0"/>
                      </a:endParaRPr>
                    </a:p>
                  </a:txBody>
                  <a:tcPr/>
                </a:tc>
                <a:tc>
                  <a:txBody>
                    <a:bodyPr/>
                    <a:lstStyle/>
                    <a:p>
                      <a:pPr algn="just"/>
                      <a:r>
                        <a:rPr lang="en-US" sz="1500" dirty="0">
                          <a:latin typeface="+mn-lt"/>
                          <a:cs typeface="Arial" panose="020B0604020202020204" pitchFamily="34" charset="0"/>
                        </a:rPr>
                        <a:t>The aim of this work is to compute the accurate volumes (3D) of tumors from 2D MR images. In MR images, the presence of tumor differs significantly because of the variation of the tissue cells. A perfect segmentation technique must be selected to separate the tumor tissue from the nearby healthy brain tissue to extract precise volume models. This research explains an effective technique for volume rendering of brain from 2D MRI slices. For medical research, the assessment of the pre-operative volume of tumor is highly essential. The 3D segmented tumor comprises of grey pixel values of the original MR image with well defined tumor edges. </a:t>
                      </a:r>
                      <a:endParaRPr lang="en-IN" sz="1500" dirty="0">
                        <a:latin typeface="+mn-lt"/>
                        <a:cs typeface="Arial" panose="020B0604020202020204" pitchFamily="34" charset="0"/>
                      </a:endParaRPr>
                    </a:p>
                  </a:txBody>
                  <a:tcPr/>
                </a:tc>
                <a:extLst>
                  <a:ext uri="{0D108BD9-81ED-4DB2-BD59-A6C34878D82A}">
                    <a16:rowId xmlns:a16="http://schemas.microsoft.com/office/drawing/2014/main" val="275598430"/>
                  </a:ext>
                </a:extLst>
              </a:tr>
            </a:tbl>
          </a:graphicData>
        </a:graphic>
      </p:graphicFrame>
    </p:spTree>
    <p:extLst>
      <p:ext uri="{BB962C8B-B14F-4D97-AF65-F5344CB8AC3E}">
        <p14:creationId xmlns:p14="http://schemas.microsoft.com/office/powerpoint/2010/main" val="3958503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15ABC-601A-A9D9-7886-FC04A2A2E2CC}"/>
              </a:ext>
            </a:extLst>
          </p:cNvPr>
          <p:cNvSpPr>
            <a:spLocks noGrp="1"/>
          </p:cNvSpPr>
          <p:nvPr>
            <p:ph type="title"/>
          </p:nvPr>
        </p:nvSpPr>
        <p:spPr>
          <a:xfrm>
            <a:off x="1295402" y="1866507"/>
            <a:ext cx="9601196" cy="419492"/>
          </a:xfrm>
        </p:spPr>
        <p:txBody>
          <a:bodyPr>
            <a:normAutofit fontScale="90000"/>
          </a:bodyPr>
          <a:lstStyle/>
          <a:p>
            <a:r>
              <a:rPr lang="en-US" sz="5400" b="1" dirty="0">
                <a:solidFill>
                  <a:srgbClr val="002060"/>
                </a:solidFill>
                <a:latin typeface="+mn-lt"/>
              </a:rPr>
              <a:t>OBJECTIVE</a:t>
            </a:r>
            <a:endParaRPr lang="en-IN" sz="5400" b="1" dirty="0">
              <a:solidFill>
                <a:srgbClr val="002060"/>
              </a:solidFill>
              <a:latin typeface="+mn-lt"/>
            </a:endParaRPr>
          </a:p>
        </p:txBody>
      </p:sp>
      <p:sp>
        <p:nvSpPr>
          <p:cNvPr id="3" name="Content Placeholder 2">
            <a:extLst>
              <a:ext uri="{FF2B5EF4-FFF2-40B4-BE49-F238E27FC236}">
                <a16:creationId xmlns:a16="http://schemas.microsoft.com/office/drawing/2014/main" id="{47809EE7-4423-D093-3854-ED71D955E480}"/>
              </a:ext>
            </a:extLst>
          </p:cNvPr>
          <p:cNvSpPr>
            <a:spLocks noGrp="1"/>
          </p:cNvSpPr>
          <p:nvPr>
            <p:ph idx="1"/>
          </p:nvPr>
        </p:nvSpPr>
        <p:spPr/>
        <p:txBody>
          <a:bodyPr/>
          <a:lstStyle/>
          <a:p>
            <a:pPr>
              <a:buClrTx/>
              <a:buFont typeface="Wingdings" panose="05000000000000000000" pitchFamily="2" charset="2"/>
              <a:buChar char="v"/>
            </a:pPr>
            <a:r>
              <a:rPr lang="en-US" sz="1800" dirty="0">
                <a:effectLst/>
                <a:ea typeface="Arial MT"/>
                <a:cs typeface="Arial MT"/>
              </a:rPr>
              <a:t>The main objective of the project is to propose an automatic segmentation method based on Convolutional Neural Networks (CNN), exploring the 3 × 3 kernels. By using small kernels we design a deeper architecture, besides having a positive effect against overfitting, given the fewer number of weight in the network. Data augmentation to be very effective for brain tumor segmentation in MRI Images.</a:t>
            </a:r>
            <a:endParaRPr lang="en-IN" sz="1800" dirty="0">
              <a:effectLst/>
              <a:ea typeface="Arial MT"/>
              <a:cs typeface="Arial MT"/>
            </a:endParaRPr>
          </a:p>
          <a:p>
            <a:pPr>
              <a:buClrTx/>
              <a:buFont typeface="Wingdings" panose="05000000000000000000" pitchFamily="2" charset="2"/>
              <a:buChar char="v"/>
            </a:pPr>
            <a:endParaRPr lang="en-IN" dirty="0"/>
          </a:p>
        </p:txBody>
      </p:sp>
    </p:spTree>
    <p:extLst>
      <p:ext uri="{BB962C8B-B14F-4D97-AF65-F5344CB8AC3E}">
        <p14:creationId xmlns:p14="http://schemas.microsoft.com/office/powerpoint/2010/main" val="2161531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FFF30-8E41-6281-8D9F-C5C9B809E36A}"/>
              </a:ext>
            </a:extLst>
          </p:cNvPr>
          <p:cNvSpPr>
            <a:spLocks noGrp="1"/>
          </p:cNvSpPr>
          <p:nvPr>
            <p:ph type="title"/>
          </p:nvPr>
        </p:nvSpPr>
        <p:spPr>
          <a:xfrm>
            <a:off x="1295402" y="1857080"/>
            <a:ext cx="9601196" cy="428919"/>
          </a:xfrm>
        </p:spPr>
        <p:txBody>
          <a:bodyPr>
            <a:normAutofit fontScale="90000"/>
          </a:bodyPr>
          <a:lstStyle/>
          <a:p>
            <a:r>
              <a:rPr lang="en-US" sz="5400" b="1" dirty="0">
                <a:solidFill>
                  <a:srgbClr val="002060"/>
                </a:solidFill>
                <a:latin typeface="+mn-lt"/>
              </a:rPr>
              <a:t>PROBLEM STATEMENT </a:t>
            </a:r>
            <a:endParaRPr lang="en-IN" sz="5400" b="1" dirty="0">
              <a:solidFill>
                <a:srgbClr val="002060"/>
              </a:solidFill>
              <a:latin typeface="+mn-lt"/>
            </a:endParaRPr>
          </a:p>
        </p:txBody>
      </p:sp>
      <p:sp>
        <p:nvSpPr>
          <p:cNvPr id="3" name="Content Placeholder 2">
            <a:extLst>
              <a:ext uri="{FF2B5EF4-FFF2-40B4-BE49-F238E27FC236}">
                <a16:creationId xmlns:a16="http://schemas.microsoft.com/office/drawing/2014/main" id="{B4F05351-AE56-41A5-E0D8-BC32E8E4827B}"/>
              </a:ext>
            </a:extLst>
          </p:cNvPr>
          <p:cNvSpPr>
            <a:spLocks noGrp="1"/>
          </p:cNvSpPr>
          <p:nvPr>
            <p:ph idx="1"/>
          </p:nvPr>
        </p:nvSpPr>
        <p:spPr/>
        <p:txBody>
          <a:bodyPr/>
          <a:lstStyle/>
          <a:p>
            <a:pPr>
              <a:buClrTx/>
              <a:buFont typeface="Wingdings" panose="05000000000000000000" pitchFamily="2" charset="2"/>
              <a:buChar char="v"/>
            </a:pPr>
            <a:r>
              <a:rPr lang="en-US" sz="1800" dirty="0">
                <a:solidFill>
                  <a:srgbClr val="111111"/>
                </a:solidFill>
                <a:effectLst/>
                <a:ea typeface="Arial MT"/>
                <a:cs typeface="Arial MT"/>
              </a:rPr>
              <a:t>A brain tumor is a growth of cells in the brain or near it. Brain tumors can happen in the brain tissue. Brain tumors also can happen near the brain tissue. Nearby locations include nerves, the pituitary gland, the pineal gland, and the membranes that cover the surface of the brain.</a:t>
            </a:r>
            <a:r>
              <a:rPr lang="en-IN" sz="1800" dirty="0">
                <a:effectLst/>
                <a:ea typeface="Arial MT"/>
                <a:cs typeface="Arial MT"/>
              </a:rPr>
              <a:t> So in order, </a:t>
            </a:r>
            <a:r>
              <a:rPr lang="en-US" sz="1800" kern="1200" dirty="0">
                <a:solidFill>
                  <a:srgbClr val="000000"/>
                </a:solidFill>
                <a:effectLst/>
                <a:ea typeface="+mn-ea"/>
                <a:cs typeface="Arial MT"/>
              </a:rPr>
              <a:t>Magnetic Resonance Imaging (MRI) is a widely used imaging technique to assess these tumors, but the large amount of data produced by MRI prevents manual segmentation in a reasonable time, limiting the use of precise quantitative measurements in the clinical practice. We propose an automatic segmentation method based on Convolutional Neural Networks (CNN), exploring small 3×3 kernels. The use of small kernels allows designing a deeper architecture, besides having a positive effect against overﬁtting, given the fewer number of weights in the network.</a:t>
            </a:r>
            <a:r>
              <a:rPr lang="en-US" sz="1800" dirty="0">
                <a:effectLst/>
                <a:ea typeface="Times New Roman" panose="02020603050405020304" pitchFamily="18" charset="0"/>
                <a:cs typeface="Arial MT"/>
              </a:rPr>
              <a:t> </a:t>
            </a:r>
            <a:r>
              <a:rPr lang="en-US" sz="1800" kern="1200" dirty="0">
                <a:solidFill>
                  <a:srgbClr val="000000"/>
                </a:solidFill>
                <a:effectLst/>
                <a:ea typeface="+mn-ea"/>
                <a:cs typeface="Arial MT"/>
              </a:rPr>
              <a:t>Data augmentation to be very effective for brain tumor segmentation in MRI images</a:t>
            </a:r>
            <a:r>
              <a:rPr lang="en-US" sz="1800" b="1" kern="1200" dirty="0">
                <a:solidFill>
                  <a:srgbClr val="000000"/>
                </a:solidFill>
                <a:effectLst/>
                <a:ea typeface="+mn-ea"/>
                <a:cs typeface="Arial MT"/>
              </a:rPr>
              <a:t>.</a:t>
            </a:r>
            <a:endParaRPr lang="en-IN" sz="1800" dirty="0">
              <a:effectLst/>
              <a:ea typeface="Arial MT"/>
              <a:cs typeface="Arial MT"/>
            </a:endParaRPr>
          </a:p>
          <a:p>
            <a:pPr>
              <a:buClrTx/>
              <a:buFont typeface="Wingdings" panose="05000000000000000000" pitchFamily="2" charset="2"/>
              <a:buChar char="v"/>
            </a:pPr>
            <a:endParaRPr lang="en-IN" dirty="0"/>
          </a:p>
        </p:txBody>
      </p:sp>
    </p:spTree>
    <p:extLst>
      <p:ext uri="{BB962C8B-B14F-4D97-AF65-F5344CB8AC3E}">
        <p14:creationId xmlns:p14="http://schemas.microsoft.com/office/powerpoint/2010/main" val="1482747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75D2F-D30B-40D7-9A7A-5DC84D8B3A1E}"/>
              </a:ext>
            </a:extLst>
          </p:cNvPr>
          <p:cNvSpPr>
            <a:spLocks noGrp="1"/>
          </p:cNvSpPr>
          <p:nvPr>
            <p:ph type="title"/>
          </p:nvPr>
        </p:nvSpPr>
        <p:spPr>
          <a:xfrm>
            <a:off x="1483938" y="2343973"/>
            <a:ext cx="9601196" cy="45719"/>
          </a:xfrm>
        </p:spPr>
        <p:txBody>
          <a:bodyPr>
            <a:normAutofit fontScale="90000"/>
          </a:bodyPr>
          <a:lstStyle/>
          <a:p>
            <a:r>
              <a:rPr lang="en-US" sz="6000" b="1" dirty="0">
                <a:solidFill>
                  <a:srgbClr val="002060"/>
                </a:solidFill>
                <a:latin typeface="Agency FB" panose="020B0503020202020204" pitchFamily="34" charset="0"/>
              </a:rPr>
              <a:t>EXISTING SYSTEM</a:t>
            </a:r>
            <a:br>
              <a:rPr lang="en-US" dirty="0"/>
            </a:br>
            <a:endParaRPr lang="en-US" dirty="0"/>
          </a:p>
        </p:txBody>
      </p:sp>
      <p:sp>
        <p:nvSpPr>
          <p:cNvPr id="3" name="Content Placeholder 2">
            <a:extLst>
              <a:ext uri="{FF2B5EF4-FFF2-40B4-BE49-F238E27FC236}">
                <a16:creationId xmlns:a16="http://schemas.microsoft.com/office/drawing/2014/main" id="{A16BA2AC-2365-4B22-A5DC-A826BF8A69B7}"/>
              </a:ext>
            </a:extLst>
          </p:cNvPr>
          <p:cNvSpPr>
            <a:spLocks noGrp="1"/>
          </p:cNvSpPr>
          <p:nvPr>
            <p:ph idx="1"/>
          </p:nvPr>
        </p:nvSpPr>
        <p:spPr/>
        <p:txBody>
          <a:bodyPr/>
          <a:lstStyle/>
          <a:p>
            <a:pPr lvl="0" algn="just">
              <a:buClrTx/>
              <a:buFont typeface="Wingdings" panose="05000000000000000000" pitchFamily="2" charset="2"/>
              <a:buChar char="v"/>
            </a:pPr>
            <a:r>
              <a:rPr lang="en-US" sz="1600" dirty="0">
                <a:cs typeface="Arial" panose="020B0604020202020204" pitchFamily="34" charset="0"/>
              </a:rPr>
              <a:t>Support Vector Machines and Random Forests (RF) were successfully used in brain tumor segmentation.</a:t>
            </a:r>
          </a:p>
          <a:p>
            <a:pPr lvl="0" algn="just">
              <a:buClrTx/>
              <a:buFont typeface="Wingdings" panose="05000000000000000000" pitchFamily="2" charset="2"/>
              <a:buChar char="v"/>
            </a:pPr>
            <a:r>
              <a:rPr lang="en-US" sz="1600" dirty="0">
                <a:cs typeface="Arial" panose="020B0604020202020204" pitchFamily="34" charset="0"/>
              </a:rPr>
              <a:t>The RF became very used due to its natural capability in handling multi-class problems and large feature vectors</a:t>
            </a:r>
            <a:r>
              <a:rPr lang="en-US" sz="1600" b="1" dirty="0">
                <a:cs typeface="Arial" panose="020B0604020202020204" pitchFamily="34" charset="0"/>
              </a:rPr>
              <a:t>.</a:t>
            </a:r>
            <a:endParaRPr lang="en-US" sz="1600" dirty="0">
              <a:cs typeface="Arial" panose="020B0604020202020204" pitchFamily="34" charset="0"/>
            </a:endParaRPr>
          </a:p>
          <a:p>
            <a:endParaRPr lang="en-US" dirty="0"/>
          </a:p>
        </p:txBody>
      </p:sp>
    </p:spTree>
    <p:extLst>
      <p:ext uri="{BB962C8B-B14F-4D97-AF65-F5344CB8AC3E}">
        <p14:creationId xmlns:p14="http://schemas.microsoft.com/office/powerpoint/2010/main" val="4084250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8E6DB-5BB9-4C06-B910-3C6A4C7E02F4}"/>
              </a:ext>
            </a:extLst>
          </p:cNvPr>
          <p:cNvSpPr>
            <a:spLocks noGrp="1"/>
          </p:cNvSpPr>
          <p:nvPr>
            <p:ph type="title"/>
          </p:nvPr>
        </p:nvSpPr>
        <p:spPr>
          <a:xfrm>
            <a:off x="1578206" y="2224726"/>
            <a:ext cx="9601196" cy="249810"/>
          </a:xfrm>
        </p:spPr>
        <p:txBody>
          <a:bodyPr>
            <a:normAutofit fontScale="90000"/>
          </a:bodyPr>
          <a:lstStyle/>
          <a:p>
            <a:r>
              <a:rPr lang="en-US" sz="6000" b="1" dirty="0">
                <a:solidFill>
                  <a:srgbClr val="002060"/>
                </a:solidFill>
                <a:latin typeface="+mn-lt"/>
              </a:rPr>
              <a:t>PROPOSED SYSTEM</a:t>
            </a:r>
            <a:br>
              <a:rPr lang="en-US" dirty="0"/>
            </a:br>
            <a:endParaRPr lang="en-US" dirty="0"/>
          </a:p>
        </p:txBody>
      </p:sp>
      <p:sp>
        <p:nvSpPr>
          <p:cNvPr id="3" name="Content Placeholder 2">
            <a:extLst>
              <a:ext uri="{FF2B5EF4-FFF2-40B4-BE49-F238E27FC236}">
                <a16:creationId xmlns:a16="http://schemas.microsoft.com/office/drawing/2014/main" id="{DB4B5B4C-90CE-41CA-8434-7E1567468ADB}"/>
              </a:ext>
            </a:extLst>
          </p:cNvPr>
          <p:cNvSpPr>
            <a:spLocks noGrp="1"/>
          </p:cNvSpPr>
          <p:nvPr>
            <p:ph idx="1"/>
          </p:nvPr>
        </p:nvSpPr>
        <p:spPr/>
        <p:txBody>
          <a:bodyPr/>
          <a:lstStyle/>
          <a:p>
            <a:pPr lvl="0" algn="just">
              <a:buClr>
                <a:schemeClr val="tx1"/>
              </a:buClr>
              <a:buFont typeface="Wingdings" panose="05000000000000000000" pitchFamily="2" charset="2"/>
              <a:buChar char="v"/>
            </a:pPr>
            <a:r>
              <a:rPr lang="en-US" sz="1600" dirty="0">
                <a:cs typeface="Arial" panose="020B0604020202020204" pitchFamily="34" charset="0"/>
              </a:rPr>
              <a:t>We propose a novel CNN-based method for the segmentation of brain tumors in MRI images.</a:t>
            </a:r>
          </a:p>
          <a:p>
            <a:pPr lvl="0" algn="just">
              <a:buClr>
                <a:schemeClr val="tx1"/>
              </a:buClr>
              <a:buFont typeface="Wingdings" panose="05000000000000000000" pitchFamily="2" charset="2"/>
              <a:buChar char="v"/>
            </a:pPr>
            <a:r>
              <a:rPr lang="en-US" sz="1600" dirty="0">
                <a:cs typeface="Arial" panose="020B0604020202020204" pitchFamily="34" charset="0"/>
              </a:rPr>
              <a:t>Use a binary CNN to identify the complete tumor. Then cellular automata smooth the segmentation.</a:t>
            </a:r>
          </a:p>
          <a:p>
            <a:pPr algn="just">
              <a:buClr>
                <a:schemeClr val="tx1"/>
              </a:buClr>
              <a:buFont typeface="Wingdings" panose="05000000000000000000" pitchFamily="2" charset="2"/>
              <a:buChar char="v"/>
            </a:pPr>
            <a:r>
              <a:rPr lang="en-US" sz="1600" dirty="0">
                <a:cs typeface="Arial" panose="020B0604020202020204" pitchFamily="34" charset="0"/>
              </a:rPr>
              <a:t>The activation function LReLU was more important than ReLU in effectively training our CNN.</a:t>
            </a:r>
          </a:p>
          <a:p>
            <a:endParaRPr lang="en-US" dirty="0"/>
          </a:p>
        </p:txBody>
      </p:sp>
    </p:spTree>
    <p:extLst>
      <p:ext uri="{BB962C8B-B14F-4D97-AF65-F5344CB8AC3E}">
        <p14:creationId xmlns:p14="http://schemas.microsoft.com/office/powerpoint/2010/main" val="4289499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764B2-D839-F263-B03A-FFF3F3787879}"/>
              </a:ext>
            </a:extLst>
          </p:cNvPr>
          <p:cNvSpPr>
            <a:spLocks noGrp="1"/>
          </p:cNvSpPr>
          <p:nvPr>
            <p:ph type="title"/>
          </p:nvPr>
        </p:nvSpPr>
        <p:spPr>
          <a:xfrm>
            <a:off x="1295402" y="1659118"/>
            <a:ext cx="9601196" cy="626881"/>
          </a:xfrm>
        </p:spPr>
        <p:txBody>
          <a:bodyPr>
            <a:normAutofit fontScale="90000"/>
          </a:bodyPr>
          <a:lstStyle/>
          <a:p>
            <a:r>
              <a:rPr lang="en-US" sz="5400" b="1" dirty="0">
                <a:solidFill>
                  <a:srgbClr val="002060"/>
                </a:solidFill>
                <a:latin typeface="+mn-lt"/>
              </a:rPr>
              <a:t>BLOCK DIAGRAM</a:t>
            </a:r>
            <a:endParaRPr lang="en-IN" sz="5400" b="1" dirty="0">
              <a:solidFill>
                <a:srgbClr val="002060"/>
              </a:solidFill>
              <a:latin typeface="+mn-lt"/>
            </a:endParaRPr>
          </a:p>
        </p:txBody>
      </p:sp>
      <p:pic>
        <p:nvPicPr>
          <p:cNvPr id="4" name="Picture 3">
            <a:extLst>
              <a:ext uri="{FF2B5EF4-FFF2-40B4-BE49-F238E27FC236}">
                <a16:creationId xmlns:a16="http://schemas.microsoft.com/office/drawing/2014/main" id="{E2F0CBB6-68B4-A321-D7AB-2CA22769BA9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780148" y="2479250"/>
            <a:ext cx="5156462" cy="3648174"/>
          </a:xfrm>
          <a:prstGeom prst="rect">
            <a:avLst/>
          </a:prstGeom>
        </p:spPr>
      </p:pic>
    </p:spTree>
    <p:extLst>
      <p:ext uri="{BB962C8B-B14F-4D97-AF65-F5344CB8AC3E}">
        <p14:creationId xmlns:p14="http://schemas.microsoft.com/office/powerpoint/2010/main" val="124038162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564</TotalTime>
  <Words>1414</Words>
  <Application>Microsoft Office PowerPoint</Application>
  <PresentationFormat>Widescreen</PresentationFormat>
  <Paragraphs>193</Paragraphs>
  <Slides>22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Agency FB</vt:lpstr>
      <vt:lpstr>Arial</vt:lpstr>
      <vt:lpstr>Arial MT</vt:lpstr>
      <vt:lpstr>Garamond</vt:lpstr>
      <vt:lpstr>Wingdings</vt:lpstr>
      <vt:lpstr>Organic</vt:lpstr>
      <vt:lpstr>BRAIN TUMOR SEGMENTATION USING CONVOLUTIONAL NEURAL NETWORKS IN MRI IMAGES </vt:lpstr>
      <vt:lpstr>CONTENT</vt:lpstr>
      <vt:lpstr>INTRODUCTION</vt:lpstr>
      <vt:lpstr>LITERATURE SURVEY</vt:lpstr>
      <vt:lpstr>OBJECTIVE</vt:lpstr>
      <vt:lpstr>PROBLEM STATEMENT </vt:lpstr>
      <vt:lpstr>EXISTING SYSTEM </vt:lpstr>
      <vt:lpstr>PROPOSED SYSTEM </vt:lpstr>
      <vt:lpstr>BLOCK DIAGRAM</vt:lpstr>
      <vt:lpstr>BLOCK DIAGRAM DESCRIPTION</vt:lpstr>
      <vt:lpstr>SYSTEM REQUIREMENTS</vt:lpstr>
      <vt:lpstr>SOFTWARE REQUIREMENTS</vt:lpstr>
      <vt:lpstr>WORKING </vt:lpstr>
      <vt:lpstr>MRI IMAGES</vt:lpstr>
      <vt:lpstr>PowerPoint Presentation</vt:lpstr>
      <vt:lpstr>OUTPUT</vt:lpstr>
      <vt:lpstr>OUTPUT TABLE</vt:lpstr>
      <vt:lpstr>PowerPoint Presentation</vt:lpstr>
      <vt:lpstr>PowerPoint Presentation</vt:lpstr>
      <vt:lpstr>ADVANTAGES </vt:lpstr>
      <vt:lpstr>DISADVANTAGES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TUMOR SEGMENTATION USING CONVOLUTIONAL NEURAL NETWORKS IN MRI IMAGES</dc:title>
  <dc:creator>ABN_04</dc:creator>
  <cp:lastModifiedBy>Balaji manian</cp:lastModifiedBy>
  <cp:revision>39</cp:revision>
  <dcterms:created xsi:type="dcterms:W3CDTF">2019-11-12T23:25:55Z</dcterms:created>
  <dcterms:modified xsi:type="dcterms:W3CDTF">2023-03-27T12:18:44Z</dcterms:modified>
</cp:coreProperties>
</file>